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7" r:id="rId1"/>
  </p:sldMasterIdLst>
  <p:notesMasterIdLst>
    <p:notesMasterId r:id="rId34"/>
  </p:notesMasterIdLst>
  <p:handoutMasterIdLst>
    <p:handoutMasterId r:id="rId35"/>
  </p:handoutMasterIdLst>
  <p:sldIdLst>
    <p:sldId id="256" r:id="rId2"/>
    <p:sldId id="306" r:id="rId3"/>
    <p:sldId id="257" r:id="rId4"/>
    <p:sldId id="269" r:id="rId5"/>
    <p:sldId id="270" r:id="rId6"/>
    <p:sldId id="304" r:id="rId7"/>
    <p:sldId id="296" r:id="rId8"/>
    <p:sldId id="280" r:id="rId9"/>
    <p:sldId id="271" r:id="rId10"/>
    <p:sldId id="297" r:id="rId11"/>
    <p:sldId id="298" r:id="rId12"/>
    <p:sldId id="299" r:id="rId13"/>
    <p:sldId id="300" r:id="rId14"/>
    <p:sldId id="308" r:id="rId15"/>
    <p:sldId id="307" r:id="rId16"/>
    <p:sldId id="283" r:id="rId17"/>
    <p:sldId id="284" r:id="rId18"/>
    <p:sldId id="301" r:id="rId19"/>
    <p:sldId id="302" r:id="rId20"/>
    <p:sldId id="279" r:id="rId21"/>
    <p:sldId id="288" r:id="rId22"/>
    <p:sldId id="305" r:id="rId23"/>
    <p:sldId id="285" r:id="rId24"/>
    <p:sldId id="286" r:id="rId25"/>
    <p:sldId id="287" r:id="rId26"/>
    <p:sldId id="289" r:id="rId27"/>
    <p:sldId id="290" r:id="rId28"/>
    <p:sldId id="291" r:id="rId29"/>
    <p:sldId id="292" r:id="rId30"/>
    <p:sldId id="293" r:id="rId31"/>
    <p:sldId id="294" r:id="rId32"/>
    <p:sldId id="295" r:id="rId33"/>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AC792"/>
    <a:srgbClr val="CCBF8E"/>
    <a:srgbClr val="00337F"/>
    <a:srgbClr val="0038A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799" autoAdjust="0"/>
  </p:normalViewPr>
  <p:slideViewPr>
    <p:cSldViewPr showGuides="1">
      <p:cViewPr varScale="1">
        <p:scale>
          <a:sx n="116" d="100"/>
          <a:sy n="116" d="100"/>
        </p:scale>
        <p:origin x="744" y="84"/>
      </p:cViewPr>
      <p:guideLst>
        <p:guide orient="horz" pos="2160"/>
        <p:guide pos="2880"/>
      </p:guideLst>
    </p:cSldViewPr>
  </p:slideViewPr>
  <p:notesTextViewPr>
    <p:cViewPr>
      <p:scale>
        <a:sx n="1" d="1"/>
        <a:sy n="1" d="1"/>
      </p:scale>
      <p:origin x="0" y="0"/>
    </p:cViewPr>
  </p:notesTextViewPr>
  <p:sorterViewPr>
    <p:cViewPr>
      <p:scale>
        <a:sx n="100" d="100"/>
        <a:sy n="100" d="100"/>
      </p:scale>
      <p:origin x="0" y="-354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8161" cy="464180"/>
          </a:xfrm>
          <a:prstGeom prst="rect">
            <a:avLst/>
          </a:prstGeom>
        </p:spPr>
        <p:txBody>
          <a:bodyPr vert="horz" lIns="92290" tIns="46145" rIns="92290" bIns="46145" numCol="1" rtlCol="0"/>
          <a:lstStyle>
            <a:lvl1pPr algn="l">
              <a:defRPr sz="1200"/>
            </a:lvl1pPr>
          </a:lstStyle>
          <a:p>
            <a:endParaRPr lang="en-US"/>
          </a:p>
        </p:txBody>
      </p:sp>
      <p:sp>
        <p:nvSpPr>
          <p:cNvPr id="3" name="Date Placeholder 2"/>
          <p:cNvSpPr>
            <a:spLocks noGrp="1"/>
          </p:cNvSpPr>
          <p:nvPr>
            <p:ph type="dt" sz="quarter" idx="1"/>
          </p:nvPr>
        </p:nvSpPr>
        <p:spPr>
          <a:xfrm>
            <a:off x="3970635" y="0"/>
            <a:ext cx="3038161" cy="464180"/>
          </a:xfrm>
          <a:prstGeom prst="rect">
            <a:avLst/>
          </a:prstGeom>
        </p:spPr>
        <p:txBody>
          <a:bodyPr vert="horz" lIns="92290" tIns="46145" rIns="92290" bIns="46145" numCol="1" rtlCol="0"/>
          <a:lstStyle>
            <a:lvl1pPr algn="r">
              <a:defRPr sz="1200"/>
            </a:lvl1pPr>
          </a:lstStyle>
          <a:p>
            <a:fld id="{FFEE5FFA-4AFF-4D1E-B35D-0A39DC0CB45D}" type="datetimeFigureOut">
              <a:rPr lang="en-US" smtClean="0"/>
              <a:t>7/12/2016</a:t>
            </a:fld>
            <a:endParaRPr lang="en-US"/>
          </a:p>
        </p:txBody>
      </p:sp>
      <p:sp>
        <p:nvSpPr>
          <p:cNvPr id="4" name="Footer Placeholder 3"/>
          <p:cNvSpPr>
            <a:spLocks noGrp="1"/>
          </p:cNvSpPr>
          <p:nvPr>
            <p:ph type="ftr" sz="quarter" idx="2"/>
          </p:nvPr>
        </p:nvSpPr>
        <p:spPr>
          <a:xfrm>
            <a:off x="1" y="8830621"/>
            <a:ext cx="3038161" cy="464180"/>
          </a:xfrm>
          <a:prstGeom prst="rect">
            <a:avLst/>
          </a:prstGeom>
        </p:spPr>
        <p:txBody>
          <a:bodyPr vert="horz" lIns="92290" tIns="46145" rIns="92290" bIns="46145" numCol="1" rtlCol="0" anchor="b"/>
          <a:lstStyle>
            <a:lvl1pPr algn="l">
              <a:defRPr sz="1200"/>
            </a:lvl1pPr>
          </a:lstStyle>
          <a:p>
            <a:endParaRPr lang="en-US"/>
          </a:p>
        </p:txBody>
      </p:sp>
      <p:sp>
        <p:nvSpPr>
          <p:cNvPr id="5" name="Slide Number Placeholder 4"/>
          <p:cNvSpPr>
            <a:spLocks noGrp="1"/>
          </p:cNvSpPr>
          <p:nvPr>
            <p:ph type="sldNum" sz="quarter" idx="3"/>
          </p:nvPr>
        </p:nvSpPr>
        <p:spPr>
          <a:xfrm>
            <a:off x="3970635" y="8830621"/>
            <a:ext cx="3038161" cy="464180"/>
          </a:xfrm>
          <a:prstGeom prst="rect">
            <a:avLst/>
          </a:prstGeom>
        </p:spPr>
        <p:txBody>
          <a:bodyPr vert="horz" lIns="92290" tIns="46145" rIns="92290" bIns="46145" numCol="1" rtlCol="0" anchor="b"/>
          <a:lstStyle>
            <a:lvl1pPr algn="r">
              <a:defRPr sz="1200"/>
            </a:lvl1pPr>
          </a:lstStyle>
          <a:p>
            <a:fld id="{189F00A5-3243-49AC-92C5-3ADD0ECC3AD3}" type="slidenum">
              <a:rPr lang="en-US" smtClean="0"/>
              <a:t>‹#›</a:t>
            </a:fld>
            <a:endParaRPr lang="en-US"/>
          </a:p>
        </p:txBody>
      </p:sp>
    </p:spTree>
    <p:extLst>
      <p:ext uri="{BB962C8B-B14F-4D97-AF65-F5344CB8AC3E}">
        <p14:creationId xmlns:p14="http://schemas.microsoft.com/office/powerpoint/2010/main" val="40516579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038475" cy="465138"/>
          </a:xfrm>
          <a:prstGeom prst="rect">
            <a:avLst/>
          </a:prstGeom>
        </p:spPr>
        <p:txBody>
          <a:bodyPr vert="horz" lIns="91431" tIns="45715" rIns="91431" bIns="45715" rtlCol="0"/>
          <a:lstStyle>
            <a:lvl1pPr algn="l">
              <a:defRPr sz="1200"/>
            </a:lvl1pPr>
          </a:lstStyle>
          <a:p>
            <a:endParaRPr lang="en-US"/>
          </a:p>
        </p:txBody>
      </p:sp>
      <p:sp>
        <p:nvSpPr>
          <p:cNvPr id="3" name="Date Placeholder 2"/>
          <p:cNvSpPr>
            <a:spLocks noGrp="1"/>
          </p:cNvSpPr>
          <p:nvPr>
            <p:ph type="dt" idx="1"/>
          </p:nvPr>
        </p:nvSpPr>
        <p:spPr>
          <a:xfrm>
            <a:off x="3970338" y="1"/>
            <a:ext cx="3038475" cy="465138"/>
          </a:xfrm>
          <a:prstGeom prst="rect">
            <a:avLst/>
          </a:prstGeom>
        </p:spPr>
        <p:txBody>
          <a:bodyPr vert="horz" lIns="91431" tIns="45715" rIns="91431" bIns="45715" rtlCol="0"/>
          <a:lstStyle>
            <a:lvl1pPr algn="r">
              <a:defRPr sz="1200"/>
            </a:lvl1pPr>
          </a:lstStyle>
          <a:p>
            <a:fld id="{500FB6CC-6D4A-4F20-AC6C-926392808200}" type="datetimeFigureOut">
              <a:rPr lang="en-US" smtClean="0"/>
              <a:t>7/12/2016</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31" tIns="45715" rIns="91431" bIns="45715" rtlCol="0" anchor="ctr"/>
          <a:lstStyle/>
          <a:p>
            <a:endParaRPr lang="en-US"/>
          </a:p>
        </p:txBody>
      </p:sp>
      <p:sp>
        <p:nvSpPr>
          <p:cNvPr id="5" name="Notes Placeholder 4"/>
          <p:cNvSpPr>
            <a:spLocks noGrp="1"/>
          </p:cNvSpPr>
          <p:nvPr>
            <p:ph type="body" sz="quarter" idx="3"/>
          </p:nvPr>
        </p:nvSpPr>
        <p:spPr>
          <a:xfrm>
            <a:off x="701676" y="4416425"/>
            <a:ext cx="5607050" cy="4183063"/>
          </a:xfrm>
          <a:prstGeom prst="rect">
            <a:avLst/>
          </a:prstGeom>
        </p:spPr>
        <p:txBody>
          <a:bodyPr vert="horz" lIns="91431" tIns="45715" rIns="91431" bIns="45715"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1" y="8829675"/>
            <a:ext cx="3038475" cy="465138"/>
          </a:xfrm>
          <a:prstGeom prst="rect">
            <a:avLst/>
          </a:prstGeom>
        </p:spPr>
        <p:txBody>
          <a:bodyPr vert="horz" lIns="91431" tIns="45715" rIns="91431" bIns="45715"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1431" tIns="45715" rIns="91431" bIns="45715" rtlCol="0" anchor="b"/>
          <a:lstStyle>
            <a:lvl1pPr algn="r">
              <a:defRPr sz="1200"/>
            </a:lvl1pPr>
          </a:lstStyle>
          <a:p>
            <a:fld id="{A6FAAF98-4DB3-4AB7-944C-BDE04A76CE3E}" type="slidenum">
              <a:rPr lang="en-US" smtClean="0"/>
              <a:t>‹#›</a:t>
            </a:fld>
            <a:endParaRPr lang="en-US"/>
          </a:p>
        </p:txBody>
      </p:sp>
    </p:spTree>
    <p:extLst>
      <p:ext uri="{BB962C8B-B14F-4D97-AF65-F5344CB8AC3E}">
        <p14:creationId xmlns:p14="http://schemas.microsoft.com/office/powerpoint/2010/main" val="23183798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6FAAF98-4DB3-4AB7-944C-BDE04A76CE3E}" type="slidenum">
              <a:rPr lang="en-US" smtClean="0"/>
              <a:t>1</a:t>
            </a:fld>
            <a:endParaRPr lang="en-US"/>
          </a:p>
        </p:txBody>
      </p:sp>
    </p:spTree>
    <p:extLst>
      <p:ext uri="{BB962C8B-B14F-4D97-AF65-F5344CB8AC3E}">
        <p14:creationId xmlns:p14="http://schemas.microsoft.com/office/powerpoint/2010/main" val="23781234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6FAAF98-4DB3-4AB7-944C-BDE04A76CE3E}" type="slidenum">
              <a:rPr lang="en-US" smtClean="0"/>
              <a:t>2</a:t>
            </a:fld>
            <a:endParaRPr lang="en-US"/>
          </a:p>
        </p:txBody>
      </p:sp>
    </p:spTree>
    <p:extLst>
      <p:ext uri="{BB962C8B-B14F-4D97-AF65-F5344CB8AC3E}">
        <p14:creationId xmlns:p14="http://schemas.microsoft.com/office/powerpoint/2010/main" val="38486951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6FAAF98-4DB3-4AB7-944C-BDE04A76CE3E}" type="slidenum">
              <a:rPr lang="en-US" smtClean="0"/>
              <a:t>3</a:t>
            </a:fld>
            <a:endParaRPr lang="en-US"/>
          </a:p>
        </p:txBody>
      </p:sp>
    </p:spTree>
    <p:extLst>
      <p:ext uri="{BB962C8B-B14F-4D97-AF65-F5344CB8AC3E}">
        <p14:creationId xmlns:p14="http://schemas.microsoft.com/office/powerpoint/2010/main" val="28847654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0D74E986-5628-4C16-ADCC-69548AA15208}" type="slidenum">
              <a:rPr lang="en-US"/>
              <a:pPr/>
              <a:t>4</a:t>
            </a:fld>
            <a:endParaRPr lang="en-US"/>
          </a:p>
        </p:txBody>
      </p:sp>
      <p:sp>
        <p:nvSpPr>
          <p:cNvPr id="35842" name="Rectangle 7"/>
          <p:cNvSpPr txBox="1">
            <a:spLocks noGrp="1" noChangeArrowheads="1"/>
          </p:cNvSpPr>
          <p:nvPr/>
        </p:nvSpPr>
        <p:spPr bwMode="auto">
          <a:xfrm>
            <a:off x="3971925" y="8831264"/>
            <a:ext cx="3038475" cy="465137"/>
          </a:xfrm>
          <a:prstGeom prst="rect">
            <a:avLst/>
          </a:prstGeom>
          <a:noFill/>
          <a:ln w="9525">
            <a:noFill/>
            <a:miter lim="800000"/>
            <a:headEnd/>
            <a:tailEnd/>
          </a:ln>
        </p:spPr>
        <p:txBody>
          <a:bodyPr lIns="91381" tIns="45688" rIns="91381" bIns="45688" anchor="b"/>
          <a:lstStyle/>
          <a:p>
            <a:pPr algn="r"/>
            <a:fld id="{371FBD94-8399-4C4B-B68E-A09C162D9CDB}" type="slidenum">
              <a:rPr lang="en-US" sz="1200">
                <a:latin typeface="Times New Roman" pitchFamily="18" charset="0"/>
              </a:rPr>
              <a:pPr algn="r"/>
              <a:t>4</a:t>
            </a:fld>
            <a:endParaRPr lang="en-US" sz="1200">
              <a:latin typeface="Times New Roman" pitchFamily="18" charset="0"/>
            </a:endParaRPr>
          </a:p>
        </p:txBody>
      </p:sp>
      <p:sp>
        <p:nvSpPr>
          <p:cNvPr id="35843" name="Rectangle 2"/>
          <p:cNvSpPr>
            <a:spLocks noGrp="1" noRot="1" noChangeAspect="1" noChangeArrowheads="1" noTextEdit="1"/>
          </p:cNvSpPr>
          <p:nvPr>
            <p:ph type="sldImg"/>
          </p:nvPr>
        </p:nvSpPr>
        <p:spPr>
          <a:xfrm>
            <a:off x="1190625" y="696913"/>
            <a:ext cx="4648200" cy="3486150"/>
          </a:xfrm>
          <a:ln/>
        </p:spPr>
      </p:sp>
      <p:sp>
        <p:nvSpPr>
          <p:cNvPr id="35844" name="Rectangle 3"/>
          <p:cNvSpPr>
            <a:spLocks noGrp="1" noChangeArrowheads="1"/>
          </p:cNvSpPr>
          <p:nvPr>
            <p:ph type="body" idx="1"/>
          </p:nvPr>
        </p:nvSpPr>
        <p:spPr>
          <a:xfrm>
            <a:off x="935039" y="4416425"/>
            <a:ext cx="5140325" cy="4183063"/>
          </a:xfrm>
        </p:spPr>
        <p:txBody>
          <a:bodyPr lIns="91381" tIns="45688" rIns="91381" bIns="45688"/>
          <a:lstStyle/>
          <a:p>
            <a:r>
              <a:rPr lang="en-US"/>
              <a:t>The mission of the Naval Academy is to develop midshipmen </a:t>
            </a:r>
            <a:r>
              <a:rPr lang="en-US" u="sng"/>
              <a:t>morally, mentally, and physically</a:t>
            </a:r>
            <a:r>
              <a:rPr lang="en-US"/>
              <a:t> and to imbue them with the </a:t>
            </a:r>
            <a:r>
              <a:rPr lang="en-US" u="sng"/>
              <a:t>highest ideals of duty, honor and loyalty</a:t>
            </a:r>
            <a:r>
              <a:rPr lang="en-US"/>
              <a:t> in order to graduate leaders who are dedicated to </a:t>
            </a:r>
            <a:r>
              <a:rPr lang="en-US" u="sng"/>
              <a:t>a career of naval service</a:t>
            </a:r>
            <a:r>
              <a:rPr lang="en-US"/>
              <a:t> and have potential for future development in </a:t>
            </a:r>
            <a:r>
              <a:rPr lang="en-US" u="sng"/>
              <a:t>mind and character</a:t>
            </a:r>
            <a:r>
              <a:rPr lang="en-US"/>
              <a:t> to assume the </a:t>
            </a:r>
            <a:r>
              <a:rPr lang="en-US" u="sng"/>
              <a:t>highest responsibilities of command, citizenship and government.</a:t>
            </a:r>
            <a:r>
              <a:rPr lang="en-US"/>
              <a:t>  </a:t>
            </a:r>
          </a:p>
          <a:p>
            <a:endParaRPr lang="en-US"/>
          </a:p>
          <a:p>
            <a:r>
              <a:rPr lang="en-US"/>
              <a:t>Our mission is fundamental to the Academy and everything we do.</a:t>
            </a:r>
          </a:p>
        </p:txBody>
      </p:sp>
    </p:spTree>
    <p:extLst>
      <p:ext uri="{BB962C8B-B14F-4D97-AF65-F5344CB8AC3E}">
        <p14:creationId xmlns:p14="http://schemas.microsoft.com/office/powerpoint/2010/main" val="10269119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Naval Academy has a core curriculum that all midshipmen take, regardless of major. These fundamental courses are designed to prepare midshipmen professionally to be aviators, ship drivers, submariners or Marines </a:t>
            </a:r>
          </a:p>
          <a:p>
            <a:endParaRPr lang="en-US" dirty="0" smtClean="0"/>
          </a:p>
          <a:p>
            <a:r>
              <a:rPr lang="en-US" dirty="0" smtClean="0"/>
              <a:t>The classes listed in blue are officer development classes focusing in creating professional officers who are ethical and think critically in stressful situations.</a:t>
            </a:r>
          </a:p>
          <a:p>
            <a:endParaRPr lang="en-US" dirty="0" smtClean="0"/>
          </a:p>
          <a:p>
            <a:r>
              <a:rPr lang="en-US" dirty="0" smtClean="0"/>
              <a:t>The classes listed in red are the required technical classes, which prepare midshipmen for the technical oriented nature of the fleet.</a:t>
            </a:r>
          </a:p>
          <a:p>
            <a:endParaRPr lang="en-US" dirty="0" smtClean="0"/>
          </a:p>
          <a:p>
            <a:r>
              <a:rPr lang="en-US" dirty="0" smtClean="0"/>
              <a:t>The classes listed in green are the required humanities classes. These seek to create a well rounded officer, who is an effective communicator. </a:t>
            </a:r>
          </a:p>
          <a:p>
            <a:endParaRPr lang="en-US" dirty="0"/>
          </a:p>
        </p:txBody>
      </p:sp>
      <p:sp>
        <p:nvSpPr>
          <p:cNvPr id="4" name="Slide Number Placeholder 3"/>
          <p:cNvSpPr>
            <a:spLocks noGrp="1"/>
          </p:cNvSpPr>
          <p:nvPr>
            <p:ph type="sldNum" sz="quarter" idx="10"/>
          </p:nvPr>
        </p:nvSpPr>
        <p:spPr/>
        <p:txBody>
          <a:bodyPr/>
          <a:lstStyle/>
          <a:p>
            <a:fld id="{1661E405-E78D-495E-A121-E490D5189958}" type="slidenum">
              <a:rPr lang="en-US" smtClean="0"/>
              <a:t>6</a:t>
            </a:fld>
            <a:endParaRPr lang="en-US"/>
          </a:p>
        </p:txBody>
      </p:sp>
    </p:spTree>
    <p:extLst>
      <p:ext uri="{BB962C8B-B14F-4D97-AF65-F5344CB8AC3E}">
        <p14:creationId xmlns:p14="http://schemas.microsoft.com/office/powerpoint/2010/main" val="302241092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tif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049" y="0"/>
            <a:ext cx="9135901" cy="6858000"/>
          </a:xfrm>
          <a:prstGeom prst="rect">
            <a:avLst/>
          </a:prstGeom>
        </p:spPr>
      </p:pic>
      <p:sp>
        <p:nvSpPr>
          <p:cNvPr id="17" name="Rectangle 16"/>
          <p:cNvSpPr/>
          <p:nvPr userDrawn="1"/>
        </p:nvSpPr>
        <p:spPr>
          <a:xfrm>
            <a:off x="2283657" y="4572000"/>
            <a:ext cx="4236881" cy="2286000"/>
          </a:xfrm>
          <a:prstGeom prst="rect">
            <a:avLst/>
          </a:prstGeom>
          <a:solidFill>
            <a:srgbClr val="00337F"/>
          </a:solidFill>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endParaRPr lang="en-US"/>
          </a:p>
        </p:txBody>
      </p:sp>
      <p:sp>
        <p:nvSpPr>
          <p:cNvPr id="3" name="Date Placeholder 2"/>
          <p:cNvSpPr>
            <a:spLocks noGrp="1"/>
          </p:cNvSpPr>
          <p:nvPr>
            <p:ph type="dt" sz="half" idx="10"/>
          </p:nvPr>
        </p:nvSpPr>
        <p:spPr>
          <a:xfrm>
            <a:off x="1293057" y="6416675"/>
            <a:ext cx="922232" cy="365125"/>
          </a:xfrm>
        </p:spPr>
        <p:txBody>
          <a:bodyPr numCol="1"/>
          <a:lstStyle>
            <a:lvl1pPr>
              <a:defRPr>
                <a:solidFill>
                  <a:schemeClr val="bg1"/>
                </a:solidFill>
                <a:latin typeface="Gill Sans MT" pitchFamily="34" charset="0"/>
              </a:defRPr>
            </a:lvl1pPr>
          </a:lstStyle>
          <a:p>
            <a:fld id="{A6E427E2-2B91-4B8E-9842-570AA51ED7B8}" type="datetimeFigureOut">
              <a:rPr lang="en-US" smtClean="0"/>
              <a:pPr/>
              <a:t>7/12/2016</a:t>
            </a:fld>
            <a:endParaRPr lang="en-US" dirty="0"/>
          </a:p>
        </p:txBody>
      </p:sp>
      <p:sp>
        <p:nvSpPr>
          <p:cNvPr id="4" name="Footer Placeholder 3"/>
          <p:cNvSpPr>
            <a:spLocks noGrp="1"/>
          </p:cNvSpPr>
          <p:nvPr>
            <p:ph type="ftr" sz="quarter" idx="11"/>
          </p:nvPr>
        </p:nvSpPr>
        <p:spPr>
          <a:xfrm>
            <a:off x="3121857" y="6356350"/>
            <a:ext cx="2895600" cy="365125"/>
          </a:xfrm>
        </p:spPr>
        <p:txBody>
          <a:bodyPr numCol="1"/>
          <a:lstStyle>
            <a:lvl1pPr>
              <a:defRPr>
                <a:solidFill>
                  <a:schemeClr val="bg1"/>
                </a:solidFill>
                <a:latin typeface="Gill Sans MT" pitchFamily="34" charset="0"/>
              </a:defRPr>
            </a:lvl1pPr>
          </a:lstStyle>
          <a:p>
            <a:endParaRPr lang="en-US" dirty="0"/>
          </a:p>
        </p:txBody>
      </p:sp>
      <p:sp>
        <p:nvSpPr>
          <p:cNvPr id="2" name="Title 1"/>
          <p:cNvSpPr>
            <a:spLocks noGrp="1"/>
          </p:cNvSpPr>
          <p:nvPr>
            <p:ph type="title"/>
          </p:nvPr>
        </p:nvSpPr>
        <p:spPr>
          <a:xfrm>
            <a:off x="2420897" y="4953000"/>
            <a:ext cx="3962400" cy="1143000"/>
          </a:xfrm>
          <a:effectLst>
            <a:outerShdw blurRad="50800" dist="38100" dir="2700000" algn="tl" rotWithShape="0">
              <a:prstClr val="black">
                <a:alpha val="40000"/>
              </a:prstClr>
            </a:outerShdw>
          </a:effectLst>
        </p:spPr>
        <p:txBody>
          <a:bodyPr numCol="1"/>
          <a:lstStyle>
            <a:lvl1pPr>
              <a:defRPr>
                <a:solidFill>
                  <a:schemeClr val="bg1"/>
                </a:solidFill>
                <a:latin typeface="Gill Sans MT" pitchFamily="34" charset="0"/>
              </a:defRPr>
            </a:lvl1pPr>
          </a:lstStyle>
          <a:p>
            <a:r>
              <a:rPr lang="en-US" dirty="0" smtClean="0"/>
              <a:t>Click to edit Master title style</a:t>
            </a:r>
            <a:endParaRPr lang="en-US" dirty="0"/>
          </a:p>
        </p:txBody>
      </p:sp>
      <p:sp>
        <p:nvSpPr>
          <p:cNvPr id="5" name="Slide Number Placeholder 4"/>
          <p:cNvSpPr>
            <a:spLocks noGrp="1"/>
          </p:cNvSpPr>
          <p:nvPr>
            <p:ph type="sldNum" sz="quarter" idx="12"/>
          </p:nvPr>
        </p:nvSpPr>
        <p:spPr>
          <a:xfrm>
            <a:off x="7086600" y="6416675"/>
            <a:ext cx="1295400" cy="365125"/>
          </a:xfrm>
        </p:spPr>
        <p:txBody>
          <a:bodyPr numCol="1"/>
          <a:lstStyle>
            <a:lvl1pPr>
              <a:defRPr sz="1200">
                <a:solidFill>
                  <a:srgbClr val="00337F"/>
                </a:solidFill>
              </a:defRPr>
            </a:lvl1pPr>
          </a:lstStyle>
          <a:p>
            <a:fld id="{296A3C60-4826-4EAF-A198-EADA41C07E70}" type="slidenum">
              <a:rPr lang="en-US" smtClean="0"/>
              <a:pPr/>
              <a:t>‹#›</a:t>
            </a:fld>
            <a:endParaRPr lang="en-US" dirty="0"/>
          </a:p>
        </p:txBody>
      </p:sp>
    </p:spTree>
    <p:extLst>
      <p:ext uri="{BB962C8B-B14F-4D97-AF65-F5344CB8AC3E}">
        <p14:creationId xmlns:p14="http://schemas.microsoft.com/office/powerpoint/2010/main" val="1490603283"/>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numCol="1"/>
          <a:lstStyle/>
          <a:p>
            <a:r>
              <a:rPr lang="en-US" smtClean="0"/>
              <a:t>Click to edit Master title style</a:t>
            </a:r>
            <a:endParaRPr lang="en-US"/>
          </a:p>
        </p:txBody>
      </p:sp>
      <p:sp>
        <p:nvSpPr>
          <p:cNvPr id="3" name="Content Placeholder 2"/>
          <p:cNvSpPr>
            <a:spLocks noGrp="1"/>
          </p:cNvSpPr>
          <p:nvPr>
            <p:ph idx="1"/>
          </p:nvPr>
        </p:nvSpPr>
        <p:spPr/>
        <p:txBody>
          <a:bodyPr numCol="1"/>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numCol="1"/>
          <a:lstStyle/>
          <a:p>
            <a:fld id="{A0907E0F-6627-41D1-87E1-6328116D610C}" type="datetimeFigureOut">
              <a:rPr lang="en-US" smtClean="0"/>
              <a:t>7/12/2016</a:t>
            </a:fld>
            <a:endParaRPr lang="en-US"/>
          </a:p>
        </p:txBody>
      </p:sp>
      <p:sp>
        <p:nvSpPr>
          <p:cNvPr id="5" name="Footer Placeholder 4"/>
          <p:cNvSpPr>
            <a:spLocks noGrp="1"/>
          </p:cNvSpPr>
          <p:nvPr>
            <p:ph type="ftr" sz="quarter" idx="11"/>
          </p:nvPr>
        </p:nvSpPr>
        <p:spPr/>
        <p:txBody>
          <a:bodyPr numCol="1"/>
          <a:lstStyle/>
          <a:p>
            <a:endParaRPr lang="en-US"/>
          </a:p>
        </p:txBody>
      </p:sp>
      <p:sp>
        <p:nvSpPr>
          <p:cNvPr id="6" name="Slide Number Placeholder 5"/>
          <p:cNvSpPr>
            <a:spLocks noGrp="1"/>
          </p:cNvSpPr>
          <p:nvPr>
            <p:ph type="sldNum" sz="quarter" idx="12"/>
          </p:nvPr>
        </p:nvSpPr>
        <p:spPr/>
        <p:txBody>
          <a:bodyPr numCol="1"/>
          <a:lstStyle/>
          <a:p>
            <a:fld id="{4C78B932-EA6D-4FA1-A042-59F2A85AEBAB}" type="slidenum">
              <a:rPr lang="en-US" smtClean="0"/>
              <a:t>‹#›</a:t>
            </a:fld>
            <a:endParaRPr lang="en-US"/>
          </a:p>
        </p:txBody>
      </p:sp>
    </p:spTree>
    <p:extLst>
      <p:ext uri="{BB962C8B-B14F-4D97-AF65-F5344CB8AC3E}">
        <p14:creationId xmlns:p14="http://schemas.microsoft.com/office/powerpoint/2010/main" val="6917163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numCol="1"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numCol="1"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numCol="1"/>
          <a:lstStyle/>
          <a:p>
            <a:fld id="{A0907E0F-6627-41D1-87E1-6328116D610C}" type="datetimeFigureOut">
              <a:rPr lang="en-US" smtClean="0"/>
              <a:t>7/12/2016</a:t>
            </a:fld>
            <a:endParaRPr lang="en-US"/>
          </a:p>
        </p:txBody>
      </p:sp>
      <p:sp>
        <p:nvSpPr>
          <p:cNvPr id="5" name="Footer Placeholder 4"/>
          <p:cNvSpPr>
            <a:spLocks noGrp="1"/>
          </p:cNvSpPr>
          <p:nvPr>
            <p:ph type="ftr" sz="quarter" idx="11"/>
          </p:nvPr>
        </p:nvSpPr>
        <p:spPr/>
        <p:txBody>
          <a:bodyPr numCol="1"/>
          <a:lstStyle/>
          <a:p>
            <a:endParaRPr lang="en-US"/>
          </a:p>
        </p:txBody>
      </p:sp>
      <p:sp>
        <p:nvSpPr>
          <p:cNvPr id="6" name="Slide Number Placeholder 5"/>
          <p:cNvSpPr>
            <a:spLocks noGrp="1"/>
          </p:cNvSpPr>
          <p:nvPr>
            <p:ph type="sldNum" sz="quarter" idx="12"/>
          </p:nvPr>
        </p:nvSpPr>
        <p:spPr/>
        <p:txBody>
          <a:bodyPr numCol="1"/>
          <a:lstStyle/>
          <a:p>
            <a:fld id="{4C78B932-EA6D-4FA1-A042-59F2A85AEBAB}" type="slidenum">
              <a:rPr lang="en-US" smtClean="0"/>
              <a:t>‹#›</a:t>
            </a:fld>
            <a:endParaRPr lang="en-US"/>
          </a:p>
        </p:txBody>
      </p:sp>
    </p:spTree>
    <p:extLst>
      <p:ext uri="{BB962C8B-B14F-4D97-AF65-F5344CB8AC3E}">
        <p14:creationId xmlns:p14="http://schemas.microsoft.com/office/powerpoint/2010/main" val="28385389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numCol="1"/>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numCol="1"/>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numCol="1"/>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numCol="1"/>
          <a:lstStyle/>
          <a:p>
            <a:fld id="{A0907E0F-6627-41D1-87E1-6328116D610C}" type="datetimeFigureOut">
              <a:rPr lang="en-US" smtClean="0"/>
              <a:t>7/12/2016</a:t>
            </a:fld>
            <a:endParaRPr lang="en-US"/>
          </a:p>
        </p:txBody>
      </p:sp>
      <p:sp>
        <p:nvSpPr>
          <p:cNvPr id="6" name="Footer Placeholder 5"/>
          <p:cNvSpPr>
            <a:spLocks noGrp="1"/>
          </p:cNvSpPr>
          <p:nvPr>
            <p:ph type="ftr" sz="quarter" idx="11"/>
          </p:nvPr>
        </p:nvSpPr>
        <p:spPr/>
        <p:txBody>
          <a:bodyPr numCol="1"/>
          <a:lstStyle/>
          <a:p>
            <a:endParaRPr lang="en-US"/>
          </a:p>
        </p:txBody>
      </p:sp>
      <p:sp>
        <p:nvSpPr>
          <p:cNvPr id="7" name="Slide Number Placeholder 6"/>
          <p:cNvSpPr>
            <a:spLocks noGrp="1"/>
          </p:cNvSpPr>
          <p:nvPr>
            <p:ph type="sldNum" sz="quarter" idx="12"/>
          </p:nvPr>
        </p:nvSpPr>
        <p:spPr/>
        <p:txBody>
          <a:bodyPr numCol="1"/>
          <a:lstStyle/>
          <a:p>
            <a:fld id="{4C78B932-EA6D-4FA1-A042-59F2A85AEBAB}" type="slidenum">
              <a:rPr lang="en-US" smtClean="0"/>
              <a:t>‹#›</a:t>
            </a:fld>
            <a:endParaRPr lang="en-US"/>
          </a:p>
        </p:txBody>
      </p:sp>
    </p:spTree>
    <p:extLst>
      <p:ext uri="{BB962C8B-B14F-4D97-AF65-F5344CB8AC3E}">
        <p14:creationId xmlns:p14="http://schemas.microsoft.com/office/powerpoint/2010/main" val="26617333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numCol="1"/>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numCol="1"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numCol="1"/>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numCol="1"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numCol="1"/>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numCol="1"/>
          <a:lstStyle/>
          <a:p>
            <a:fld id="{A0907E0F-6627-41D1-87E1-6328116D610C}" type="datetimeFigureOut">
              <a:rPr lang="en-US" smtClean="0"/>
              <a:t>7/12/2016</a:t>
            </a:fld>
            <a:endParaRPr lang="en-US"/>
          </a:p>
        </p:txBody>
      </p:sp>
      <p:sp>
        <p:nvSpPr>
          <p:cNvPr id="8" name="Footer Placeholder 7"/>
          <p:cNvSpPr>
            <a:spLocks noGrp="1"/>
          </p:cNvSpPr>
          <p:nvPr>
            <p:ph type="ftr" sz="quarter" idx="11"/>
          </p:nvPr>
        </p:nvSpPr>
        <p:spPr/>
        <p:txBody>
          <a:bodyPr numCol="1"/>
          <a:lstStyle/>
          <a:p>
            <a:endParaRPr lang="en-US"/>
          </a:p>
        </p:txBody>
      </p:sp>
      <p:sp>
        <p:nvSpPr>
          <p:cNvPr id="9" name="Slide Number Placeholder 8"/>
          <p:cNvSpPr>
            <a:spLocks noGrp="1"/>
          </p:cNvSpPr>
          <p:nvPr>
            <p:ph type="sldNum" sz="quarter" idx="12"/>
          </p:nvPr>
        </p:nvSpPr>
        <p:spPr/>
        <p:txBody>
          <a:bodyPr numCol="1"/>
          <a:lstStyle/>
          <a:p>
            <a:fld id="{4C78B932-EA6D-4FA1-A042-59F2A85AEBAB}" type="slidenum">
              <a:rPr lang="en-US" smtClean="0"/>
              <a:t>‹#›</a:t>
            </a:fld>
            <a:endParaRPr lang="en-US"/>
          </a:p>
        </p:txBody>
      </p:sp>
    </p:spTree>
    <p:extLst>
      <p:ext uri="{BB962C8B-B14F-4D97-AF65-F5344CB8AC3E}">
        <p14:creationId xmlns:p14="http://schemas.microsoft.com/office/powerpoint/2010/main" val="38571084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numCol="1"/>
          <a:lstStyle/>
          <a:p>
            <a:r>
              <a:rPr lang="en-US" smtClean="0"/>
              <a:t>Click to edit Master title style</a:t>
            </a:r>
            <a:endParaRPr lang="en-US"/>
          </a:p>
        </p:txBody>
      </p:sp>
      <p:sp>
        <p:nvSpPr>
          <p:cNvPr id="3" name="Date Placeholder 2"/>
          <p:cNvSpPr>
            <a:spLocks noGrp="1"/>
          </p:cNvSpPr>
          <p:nvPr>
            <p:ph type="dt" sz="half" idx="10"/>
          </p:nvPr>
        </p:nvSpPr>
        <p:spPr/>
        <p:txBody>
          <a:bodyPr numCol="1"/>
          <a:lstStyle/>
          <a:p>
            <a:fld id="{A0907E0F-6627-41D1-87E1-6328116D610C}" type="datetimeFigureOut">
              <a:rPr lang="en-US" smtClean="0"/>
              <a:t>7/12/2016</a:t>
            </a:fld>
            <a:endParaRPr lang="en-US"/>
          </a:p>
        </p:txBody>
      </p:sp>
      <p:sp>
        <p:nvSpPr>
          <p:cNvPr id="4" name="Footer Placeholder 3"/>
          <p:cNvSpPr>
            <a:spLocks noGrp="1"/>
          </p:cNvSpPr>
          <p:nvPr>
            <p:ph type="ftr" sz="quarter" idx="11"/>
          </p:nvPr>
        </p:nvSpPr>
        <p:spPr/>
        <p:txBody>
          <a:bodyPr numCol="1"/>
          <a:lstStyle/>
          <a:p>
            <a:endParaRPr lang="en-US"/>
          </a:p>
        </p:txBody>
      </p:sp>
      <p:sp>
        <p:nvSpPr>
          <p:cNvPr id="5" name="Slide Number Placeholder 4"/>
          <p:cNvSpPr>
            <a:spLocks noGrp="1"/>
          </p:cNvSpPr>
          <p:nvPr>
            <p:ph type="sldNum" sz="quarter" idx="12"/>
          </p:nvPr>
        </p:nvSpPr>
        <p:spPr/>
        <p:txBody>
          <a:bodyPr numCol="1"/>
          <a:lstStyle/>
          <a:p>
            <a:fld id="{4C78B932-EA6D-4FA1-A042-59F2A85AEBAB}" type="slidenum">
              <a:rPr lang="en-US" smtClean="0"/>
              <a:t>‹#›</a:t>
            </a:fld>
            <a:endParaRPr lang="en-US"/>
          </a:p>
        </p:txBody>
      </p:sp>
    </p:spTree>
    <p:extLst>
      <p:ext uri="{BB962C8B-B14F-4D97-AF65-F5344CB8AC3E}">
        <p14:creationId xmlns:p14="http://schemas.microsoft.com/office/powerpoint/2010/main" val="38107894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numCol="1"/>
          <a:lstStyle/>
          <a:p>
            <a:fld id="{A0907E0F-6627-41D1-87E1-6328116D610C}" type="datetimeFigureOut">
              <a:rPr lang="en-US" smtClean="0"/>
              <a:t>7/12/2016</a:t>
            </a:fld>
            <a:endParaRPr lang="en-US"/>
          </a:p>
        </p:txBody>
      </p:sp>
      <p:sp>
        <p:nvSpPr>
          <p:cNvPr id="3" name="Footer Placeholder 2"/>
          <p:cNvSpPr>
            <a:spLocks noGrp="1"/>
          </p:cNvSpPr>
          <p:nvPr>
            <p:ph type="ftr" sz="quarter" idx="11"/>
          </p:nvPr>
        </p:nvSpPr>
        <p:spPr/>
        <p:txBody>
          <a:bodyPr numCol="1"/>
          <a:lstStyle/>
          <a:p>
            <a:endParaRPr lang="en-US"/>
          </a:p>
        </p:txBody>
      </p:sp>
      <p:sp>
        <p:nvSpPr>
          <p:cNvPr id="4" name="Slide Number Placeholder 3"/>
          <p:cNvSpPr>
            <a:spLocks noGrp="1"/>
          </p:cNvSpPr>
          <p:nvPr>
            <p:ph type="sldNum" sz="quarter" idx="12"/>
          </p:nvPr>
        </p:nvSpPr>
        <p:spPr/>
        <p:txBody>
          <a:bodyPr numCol="1"/>
          <a:lstStyle/>
          <a:p>
            <a:fld id="{4C78B932-EA6D-4FA1-A042-59F2A85AEBAB}" type="slidenum">
              <a:rPr lang="en-US" smtClean="0"/>
              <a:t>‹#›</a:t>
            </a:fld>
            <a:endParaRPr lang="en-US"/>
          </a:p>
        </p:txBody>
      </p:sp>
    </p:spTree>
    <p:extLst>
      <p:ext uri="{BB962C8B-B14F-4D97-AF65-F5344CB8AC3E}">
        <p14:creationId xmlns:p14="http://schemas.microsoft.com/office/powerpoint/2010/main" val="7760453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numCol="1"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numCol="1"/>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numCol="1"/>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numCol="1"/>
          <a:lstStyle/>
          <a:p>
            <a:fld id="{A0907E0F-6627-41D1-87E1-6328116D610C}" type="datetimeFigureOut">
              <a:rPr lang="en-US" smtClean="0"/>
              <a:t>7/12/2016</a:t>
            </a:fld>
            <a:endParaRPr lang="en-US"/>
          </a:p>
        </p:txBody>
      </p:sp>
      <p:sp>
        <p:nvSpPr>
          <p:cNvPr id="6" name="Footer Placeholder 5"/>
          <p:cNvSpPr>
            <a:spLocks noGrp="1"/>
          </p:cNvSpPr>
          <p:nvPr>
            <p:ph type="ftr" sz="quarter" idx="11"/>
          </p:nvPr>
        </p:nvSpPr>
        <p:spPr/>
        <p:txBody>
          <a:bodyPr numCol="1"/>
          <a:lstStyle/>
          <a:p>
            <a:endParaRPr lang="en-US"/>
          </a:p>
        </p:txBody>
      </p:sp>
      <p:sp>
        <p:nvSpPr>
          <p:cNvPr id="7" name="Slide Number Placeholder 6"/>
          <p:cNvSpPr>
            <a:spLocks noGrp="1"/>
          </p:cNvSpPr>
          <p:nvPr>
            <p:ph type="sldNum" sz="quarter" idx="12"/>
          </p:nvPr>
        </p:nvSpPr>
        <p:spPr/>
        <p:txBody>
          <a:bodyPr numCol="1"/>
          <a:lstStyle/>
          <a:p>
            <a:fld id="{4C78B932-EA6D-4FA1-A042-59F2A85AEBAB}" type="slidenum">
              <a:rPr lang="en-US" smtClean="0"/>
              <a:t>‹#›</a:t>
            </a:fld>
            <a:endParaRPr lang="en-US"/>
          </a:p>
        </p:txBody>
      </p:sp>
    </p:spTree>
    <p:extLst>
      <p:ext uri="{BB962C8B-B14F-4D97-AF65-F5344CB8AC3E}">
        <p14:creationId xmlns:p14="http://schemas.microsoft.com/office/powerpoint/2010/main" val="6262338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numCol="1"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numCol="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numCol="1"/>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numCol="1"/>
          <a:lstStyle/>
          <a:p>
            <a:fld id="{A0907E0F-6627-41D1-87E1-6328116D610C}" type="datetimeFigureOut">
              <a:rPr lang="en-US" smtClean="0"/>
              <a:t>7/12/2016</a:t>
            </a:fld>
            <a:endParaRPr lang="en-US"/>
          </a:p>
        </p:txBody>
      </p:sp>
      <p:sp>
        <p:nvSpPr>
          <p:cNvPr id="6" name="Footer Placeholder 5"/>
          <p:cNvSpPr>
            <a:spLocks noGrp="1"/>
          </p:cNvSpPr>
          <p:nvPr>
            <p:ph type="ftr" sz="quarter" idx="11"/>
          </p:nvPr>
        </p:nvSpPr>
        <p:spPr/>
        <p:txBody>
          <a:bodyPr numCol="1"/>
          <a:lstStyle/>
          <a:p>
            <a:endParaRPr lang="en-US"/>
          </a:p>
        </p:txBody>
      </p:sp>
      <p:sp>
        <p:nvSpPr>
          <p:cNvPr id="7" name="Slide Number Placeholder 6"/>
          <p:cNvSpPr>
            <a:spLocks noGrp="1"/>
          </p:cNvSpPr>
          <p:nvPr>
            <p:ph type="sldNum" sz="quarter" idx="12"/>
          </p:nvPr>
        </p:nvSpPr>
        <p:spPr/>
        <p:txBody>
          <a:bodyPr numCol="1"/>
          <a:lstStyle/>
          <a:p>
            <a:fld id="{4C78B932-EA6D-4FA1-A042-59F2A85AEBAB}" type="slidenum">
              <a:rPr lang="en-US" smtClean="0"/>
              <a:t>‹#›</a:t>
            </a:fld>
            <a:endParaRPr lang="en-US"/>
          </a:p>
        </p:txBody>
      </p:sp>
    </p:spTree>
    <p:extLst>
      <p:ext uri="{BB962C8B-B14F-4D97-AF65-F5344CB8AC3E}">
        <p14:creationId xmlns:p14="http://schemas.microsoft.com/office/powerpoint/2010/main" val="4717653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numCol="1"/>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numCol="1"/>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numCol="1"/>
          <a:lstStyle/>
          <a:p>
            <a:fld id="{A0907E0F-6627-41D1-87E1-6328116D610C}" type="datetimeFigureOut">
              <a:rPr lang="en-US" smtClean="0"/>
              <a:t>7/12/2016</a:t>
            </a:fld>
            <a:endParaRPr lang="en-US"/>
          </a:p>
        </p:txBody>
      </p:sp>
      <p:sp>
        <p:nvSpPr>
          <p:cNvPr id="5" name="Footer Placeholder 4"/>
          <p:cNvSpPr>
            <a:spLocks noGrp="1"/>
          </p:cNvSpPr>
          <p:nvPr>
            <p:ph type="ftr" sz="quarter" idx="11"/>
          </p:nvPr>
        </p:nvSpPr>
        <p:spPr/>
        <p:txBody>
          <a:bodyPr numCol="1"/>
          <a:lstStyle/>
          <a:p>
            <a:endParaRPr lang="en-US"/>
          </a:p>
        </p:txBody>
      </p:sp>
      <p:sp>
        <p:nvSpPr>
          <p:cNvPr id="6" name="Slide Number Placeholder 5"/>
          <p:cNvSpPr>
            <a:spLocks noGrp="1"/>
          </p:cNvSpPr>
          <p:nvPr>
            <p:ph type="sldNum" sz="quarter" idx="12"/>
          </p:nvPr>
        </p:nvSpPr>
        <p:spPr/>
        <p:txBody>
          <a:bodyPr numCol="1"/>
          <a:lstStyle/>
          <a:p>
            <a:fld id="{4C78B932-EA6D-4FA1-A042-59F2A85AEBAB}" type="slidenum">
              <a:rPr lang="en-US" smtClean="0"/>
              <a:t>‹#›</a:t>
            </a:fld>
            <a:endParaRPr lang="en-US"/>
          </a:p>
        </p:txBody>
      </p:sp>
    </p:spTree>
    <p:extLst>
      <p:ext uri="{BB962C8B-B14F-4D97-AF65-F5344CB8AC3E}">
        <p14:creationId xmlns:p14="http://schemas.microsoft.com/office/powerpoint/2010/main" val="29851832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numCol="1"/>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numCol="1"/>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numCol="1"/>
          <a:lstStyle/>
          <a:p>
            <a:fld id="{A0907E0F-6627-41D1-87E1-6328116D610C}" type="datetimeFigureOut">
              <a:rPr lang="en-US" smtClean="0"/>
              <a:t>7/12/2016</a:t>
            </a:fld>
            <a:endParaRPr lang="en-US"/>
          </a:p>
        </p:txBody>
      </p:sp>
      <p:sp>
        <p:nvSpPr>
          <p:cNvPr id="5" name="Footer Placeholder 4"/>
          <p:cNvSpPr>
            <a:spLocks noGrp="1"/>
          </p:cNvSpPr>
          <p:nvPr>
            <p:ph type="ftr" sz="quarter" idx="11"/>
          </p:nvPr>
        </p:nvSpPr>
        <p:spPr/>
        <p:txBody>
          <a:bodyPr numCol="1"/>
          <a:lstStyle/>
          <a:p>
            <a:endParaRPr lang="en-US"/>
          </a:p>
        </p:txBody>
      </p:sp>
      <p:sp>
        <p:nvSpPr>
          <p:cNvPr id="6" name="Slide Number Placeholder 5"/>
          <p:cNvSpPr>
            <a:spLocks noGrp="1"/>
          </p:cNvSpPr>
          <p:nvPr>
            <p:ph type="sldNum" sz="quarter" idx="12"/>
          </p:nvPr>
        </p:nvSpPr>
        <p:spPr/>
        <p:txBody>
          <a:bodyPr numCol="1"/>
          <a:lstStyle/>
          <a:p>
            <a:fld id="{4C78B932-EA6D-4FA1-A042-59F2A85AEBAB}" type="slidenum">
              <a:rPr lang="en-US" smtClean="0"/>
              <a:t>‹#›</a:t>
            </a:fld>
            <a:endParaRPr lang="en-US"/>
          </a:p>
        </p:txBody>
      </p:sp>
    </p:spTree>
    <p:extLst>
      <p:ext uri="{BB962C8B-B14F-4D97-AF65-F5344CB8AC3E}">
        <p14:creationId xmlns:p14="http://schemas.microsoft.com/office/powerpoint/2010/main" val="17742139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bg>
      <p:bgRef idx="1001">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numCol="1"/>
          <a:lstStyle/>
          <a:p>
            <a:fld id="{C3FC7D89-2E2F-4946-B146-A5F8C0B9E41C}" type="datetimeFigureOut">
              <a:rPr lang="en-US" smtClean="0"/>
              <a:pPr/>
              <a:t>7/12/2016</a:t>
            </a:fld>
            <a:endParaRPr lang="en-US"/>
          </a:p>
        </p:txBody>
      </p:sp>
      <p:pic>
        <p:nvPicPr>
          <p:cNvPr id="7" name="Picture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4724400" y="1371600"/>
            <a:ext cx="4114800" cy="1143000"/>
          </a:xfrm>
        </p:spPr>
        <p:txBody>
          <a:bodyPr numCol="1"/>
          <a:lstStyle/>
          <a:p>
            <a:r>
              <a:rPr lang="en-US" dirty="0" smtClean="0"/>
              <a:t>Click to edit Master title style</a:t>
            </a:r>
            <a:endParaRPr lang="en-US" dirty="0"/>
          </a:p>
        </p:txBody>
      </p:sp>
      <p:pic>
        <p:nvPicPr>
          <p:cNvPr id="8" name="Picture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056134" y="5410342"/>
            <a:ext cx="880331" cy="1237965"/>
          </a:xfrm>
          <a:prstGeom prst="rect">
            <a:avLst/>
          </a:prstGeom>
        </p:spPr>
      </p:pic>
    </p:spTree>
    <p:extLst>
      <p:ext uri="{BB962C8B-B14F-4D97-AF65-F5344CB8AC3E}">
        <p14:creationId xmlns:p14="http://schemas.microsoft.com/office/powerpoint/2010/main" val="2559852221"/>
      </p:ext>
    </p:extLst>
  </p:cSld>
  <p:clrMapOvr>
    <a:overrideClrMapping bg1="dk1" tx1="lt1" bg2="dk2" tx2="lt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525963"/>
          </a:xfrm>
        </p:spPr>
        <p:txBody>
          <a:bodyPr>
            <a:normAutofit/>
          </a:bodyPr>
          <a:lstStyle/>
          <a:p>
            <a:pPr lvl="0"/>
            <a:endParaRPr lang="en-US" noProof="0" dirty="0" smtClean="0"/>
          </a:p>
        </p:txBody>
      </p:sp>
      <p:sp>
        <p:nvSpPr>
          <p:cNvPr id="4" name="Date Placeholder 1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5" name="Footer Placeholder 2"/>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22"/>
          <p:cNvSpPr>
            <a:spLocks noGrp="1"/>
          </p:cNvSpPr>
          <p:nvPr>
            <p:ph type="sldNum" sz="quarter" idx="12"/>
          </p:nvPr>
        </p:nvSpPr>
        <p:spPr/>
        <p:txBody>
          <a:bodyPr/>
          <a:lstStyle>
            <a:lvl1pPr>
              <a:defRPr/>
            </a:lvl1pPr>
          </a:lstStyle>
          <a:p>
            <a:pPr>
              <a:defRPr/>
            </a:pPr>
            <a:fld id="{BA6CC34D-396B-49F1-ABB0-FA330AFCC6FA}"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77704135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13"/>
          <p:cNvSpPr>
            <a:spLocks noGrp="1"/>
          </p:cNvSpPr>
          <p:nvPr>
            <p:ph type="dt" sz="half" idx="10"/>
          </p:nvPr>
        </p:nvSpPr>
        <p:spPr/>
        <p:txBody>
          <a:bodyPr/>
          <a:lstStyle>
            <a:lvl1pPr>
              <a:defRPr/>
            </a:lvl1pPr>
          </a:lstStyle>
          <a:p>
            <a:pPr>
              <a:defRPr/>
            </a:pPr>
            <a:endParaRPr lang="en-US"/>
          </a:p>
        </p:txBody>
      </p:sp>
      <p:sp>
        <p:nvSpPr>
          <p:cNvPr id="4" name="Footer Placeholder 2"/>
          <p:cNvSpPr>
            <a:spLocks noGrp="1"/>
          </p:cNvSpPr>
          <p:nvPr>
            <p:ph type="ftr" sz="quarter" idx="11"/>
          </p:nvPr>
        </p:nvSpPr>
        <p:spPr/>
        <p:txBody>
          <a:bodyPr/>
          <a:lstStyle>
            <a:lvl1pPr>
              <a:defRPr/>
            </a:lvl1pPr>
          </a:lstStyle>
          <a:p>
            <a:pPr>
              <a:defRPr/>
            </a:pPr>
            <a:endParaRPr lang="en-US"/>
          </a:p>
        </p:txBody>
      </p:sp>
      <p:sp>
        <p:nvSpPr>
          <p:cNvPr id="5" name="Slide Number Placeholder 22"/>
          <p:cNvSpPr>
            <a:spLocks noGrp="1"/>
          </p:cNvSpPr>
          <p:nvPr>
            <p:ph type="sldNum" sz="quarter" idx="12"/>
          </p:nvPr>
        </p:nvSpPr>
        <p:spPr/>
        <p:txBody>
          <a:bodyPr/>
          <a:lstStyle>
            <a:lvl1pPr>
              <a:defRPr/>
            </a:lvl1pPr>
          </a:lstStyle>
          <a:p>
            <a:pPr>
              <a:defRPr/>
            </a:pPr>
            <a:fld id="{E7AD41F9-96AB-42DF-811F-06DB9CB28AA3}" type="slidenum">
              <a:rPr lang="en-US"/>
              <a:pPr>
                <a:defRPr/>
              </a:pPr>
              <a:t>‹#›</a:t>
            </a:fld>
            <a:endParaRPr lang="en-US" dirty="0"/>
          </a:p>
        </p:txBody>
      </p:sp>
    </p:spTree>
    <p:extLst>
      <p:ext uri="{BB962C8B-B14F-4D97-AF65-F5344CB8AC3E}">
        <p14:creationId xmlns:p14="http://schemas.microsoft.com/office/powerpoint/2010/main" val="2532718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6" name="Rectangle 5"/>
          <p:cNvSpPr/>
          <p:nvPr userDrawn="1"/>
        </p:nvSpPr>
        <p:spPr>
          <a:xfrm>
            <a:off x="0" y="0"/>
            <a:ext cx="9144000" cy="6858000"/>
          </a:xfrm>
          <a:prstGeom prst="rect">
            <a:avLst/>
          </a:prstGeom>
          <a:solidFill>
            <a:srgbClr val="00337F"/>
          </a:solidFill>
          <a:ln>
            <a:noFill/>
          </a:ln>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endParaRPr lang="en-US">
              <a:latin typeface="Gill Sans MT" pitchFamily="34" charset="0"/>
            </a:endParaRPr>
          </a:p>
        </p:txBody>
      </p:sp>
      <p:sp>
        <p:nvSpPr>
          <p:cNvPr id="3" name="Date Placeholder 2"/>
          <p:cNvSpPr>
            <a:spLocks noGrp="1"/>
          </p:cNvSpPr>
          <p:nvPr>
            <p:ph type="dt" sz="half" idx="10"/>
          </p:nvPr>
        </p:nvSpPr>
        <p:spPr/>
        <p:txBody>
          <a:bodyPr numCol="1"/>
          <a:lstStyle>
            <a:lvl1pPr>
              <a:defRPr>
                <a:solidFill>
                  <a:schemeClr val="bg1"/>
                </a:solidFill>
                <a:latin typeface="Gill Sans MT" pitchFamily="34" charset="0"/>
              </a:defRPr>
            </a:lvl1pPr>
          </a:lstStyle>
          <a:p>
            <a:fld id="{A6E427E2-2B91-4B8E-9842-570AA51ED7B8}" type="datetimeFigureOut">
              <a:rPr lang="en-US" smtClean="0"/>
              <a:pPr/>
              <a:t>7/12/2016</a:t>
            </a:fld>
            <a:endParaRPr lang="en-US" dirty="0"/>
          </a:p>
        </p:txBody>
      </p:sp>
      <p:sp>
        <p:nvSpPr>
          <p:cNvPr id="4" name="Footer Placeholder 3"/>
          <p:cNvSpPr>
            <a:spLocks noGrp="1"/>
          </p:cNvSpPr>
          <p:nvPr>
            <p:ph type="ftr" sz="quarter" idx="11"/>
          </p:nvPr>
        </p:nvSpPr>
        <p:spPr/>
        <p:txBody>
          <a:bodyPr numCol="1"/>
          <a:lstStyle>
            <a:lvl1pPr>
              <a:defRPr>
                <a:solidFill>
                  <a:schemeClr val="bg1"/>
                </a:solidFill>
                <a:latin typeface="Gill Sans MT" pitchFamily="34" charset="0"/>
              </a:defRPr>
            </a:lvl1pPr>
          </a:lstStyle>
          <a:p>
            <a:endParaRPr lang="en-US" dirty="0"/>
          </a:p>
        </p:txBody>
      </p:sp>
      <p:sp>
        <p:nvSpPr>
          <p:cNvPr id="5" name="Slide Number Placeholder 4"/>
          <p:cNvSpPr>
            <a:spLocks noGrp="1"/>
          </p:cNvSpPr>
          <p:nvPr>
            <p:ph type="sldNum" sz="quarter" idx="12"/>
          </p:nvPr>
        </p:nvSpPr>
        <p:spPr/>
        <p:txBody>
          <a:bodyPr numCol="1"/>
          <a:lstStyle>
            <a:lvl1pPr>
              <a:defRPr>
                <a:solidFill>
                  <a:schemeClr val="bg1"/>
                </a:solidFill>
              </a:defRPr>
            </a:lvl1pPr>
          </a:lstStyle>
          <a:p>
            <a:fld id="{296A3C60-4826-4EAF-A198-EADA41C07E70}" type="slidenum">
              <a:rPr lang="en-US" smtClean="0"/>
              <a:pPr/>
              <a:t>‹#›</a:t>
            </a:fld>
            <a:endParaRPr lang="en-US" dirty="0"/>
          </a:p>
        </p:txBody>
      </p:sp>
      <p:pic>
        <p:nvPicPr>
          <p:cNvPr id="7" name="Picture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824075" y="229160"/>
            <a:ext cx="3467150" cy="4875679"/>
          </a:xfrm>
          <a:prstGeom prst="rect">
            <a:avLst/>
          </a:prstGeom>
        </p:spPr>
      </p:pic>
      <p:sp>
        <p:nvSpPr>
          <p:cNvPr id="2" name="Title 1"/>
          <p:cNvSpPr>
            <a:spLocks noGrp="1"/>
          </p:cNvSpPr>
          <p:nvPr>
            <p:ph type="title"/>
          </p:nvPr>
        </p:nvSpPr>
        <p:spPr>
          <a:xfrm>
            <a:off x="457200" y="4838700"/>
            <a:ext cx="8229600" cy="1143000"/>
          </a:xfrm>
          <a:effectLst>
            <a:outerShdw blurRad="50800" dist="38100" dir="2700000" algn="tl" rotWithShape="0">
              <a:prstClr val="black">
                <a:alpha val="40000"/>
              </a:prstClr>
            </a:outerShdw>
          </a:effectLst>
        </p:spPr>
        <p:txBody>
          <a:bodyPr numCol="1"/>
          <a:lstStyle>
            <a:lvl1pPr>
              <a:defRPr>
                <a:solidFill>
                  <a:schemeClr val="bg1"/>
                </a:solidFill>
                <a:latin typeface="Gill Sans MT" pitchFamily="34" charset="0"/>
              </a:defRPr>
            </a:lvl1pPr>
          </a:lstStyle>
          <a:p>
            <a:r>
              <a:rPr lang="en-US" dirty="0" smtClean="0"/>
              <a:t>Click to edit Master title style</a:t>
            </a:r>
            <a:endParaRPr lang="en-US" dirty="0"/>
          </a:p>
        </p:txBody>
      </p:sp>
    </p:spTree>
    <p:extLst>
      <p:ext uri="{BB962C8B-B14F-4D97-AF65-F5344CB8AC3E}">
        <p14:creationId xmlns:p14="http://schemas.microsoft.com/office/powerpoint/2010/main" val="408273013"/>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Title and text">
    <p:spTree>
      <p:nvGrpSpPr>
        <p:cNvPr id="1" name=""/>
        <p:cNvGrpSpPr/>
        <p:nvPr/>
      </p:nvGrpSpPr>
      <p:grpSpPr>
        <a:xfrm>
          <a:off x="0" y="0"/>
          <a:ext cx="0" cy="0"/>
          <a:chOff x="0" y="0"/>
          <a:chExt cx="0" cy="0"/>
        </a:xfrm>
      </p:grpSpPr>
      <p:sp>
        <p:nvSpPr>
          <p:cNvPr id="13" name="Rectangle 12"/>
          <p:cNvSpPr/>
          <p:nvPr userDrawn="1"/>
        </p:nvSpPr>
        <p:spPr>
          <a:xfrm>
            <a:off x="0" y="0"/>
            <a:ext cx="9144000" cy="6858000"/>
          </a:xfrm>
          <a:prstGeom prst="rect">
            <a:avLst/>
          </a:prstGeom>
          <a:solidFill>
            <a:srgbClr val="00337F"/>
          </a:solidFill>
          <a:ln>
            <a:solidFill>
              <a:srgbClr val="00337F"/>
            </a:solidFill>
          </a:ln>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endParaRPr lang="en-US"/>
          </a:p>
        </p:txBody>
      </p:sp>
      <p:sp>
        <p:nvSpPr>
          <p:cNvPr id="9" name="Rectangle 3"/>
          <p:cNvSpPr>
            <a:spLocks noGrp="1" noChangeArrowheads="1"/>
          </p:cNvSpPr>
          <p:nvPr>
            <p:ph idx="13"/>
          </p:nvPr>
        </p:nvSpPr>
        <p:spPr>
          <a:xfrm>
            <a:off x="685800" y="1295400"/>
            <a:ext cx="7772400" cy="4648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a:solidFill>
                  <a:schemeClr val="bg1"/>
                </a:solidFill>
                <a:latin typeface="Gill Sans MT" pitchFamily="34" charset="0"/>
              </a:defRPr>
            </a:lvl1pPr>
            <a:lvl2pPr>
              <a:defRPr>
                <a:solidFill>
                  <a:schemeClr val="bg1"/>
                </a:solidFill>
                <a:latin typeface="Gill Sans MT" pitchFamily="34" charset="0"/>
              </a:defRPr>
            </a:lvl2pPr>
            <a:lvl3pPr>
              <a:defRPr>
                <a:solidFill>
                  <a:schemeClr val="bg1"/>
                </a:solidFill>
                <a:latin typeface="Gill Sans MT" pitchFamily="34" charset="0"/>
              </a:defRPr>
            </a:lvl3pPr>
            <a:lvl4pPr>
              <a:defRPr>
                <a:solidFill>
                  <a:schemeClr val="bg1"/>
                </a:solidFill>
                <a:latin typeface="Gill Sans MT" pitchFamily="34" charset="0"/>
              </a:defRPr>
            </a:lvl4pPr>
            <a:lvl5pPr>
              <a:defRPr>
                <a:solidFill>
                  <a:schemeClr val="bg1"/>
                </a:solidFill>
                <a:latin typeface="Gill Sans MT"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4" name="Date Placeholder 3"/>
          <p:cNvSpPr>
            <a:spLocks noGrp="1"/>
          </p:cNvSpPr>
          <p:nvPr>
            <p:ph type="dt" sz="half" idx="10"/>
          </p:nvPr>
        </p:nvSpPr>
        <p:spPr/>
        <p:txBody>
          <a:bodyPr numCol="1"/>
          <a:lstStyle/>
          <a:p>
            <a:fld id="{A7EBC887-E467-464E-A4B3-635AD97D817B}" type="datetimeFigureOut">
              <a:rPr lang="en-US" smtClean="0"/>
              <a:pPr/>
              <a:t>7/12/2016</a:t>
            </a:fld>
            <a:endParaRPr lang="en-US"/>
          </a:p>
        </p:txBody>
      </p:sp>
      <p:sp>
        <p:nvSpPr>
          <p:cNvPr id="5" name="Footer Placeholder 4"/>
          <p:cNvSpPr>
            <a:spLocks noGrp="1"/>
          </p:cNvSpPr>
          <p:nvPr>
            <p:ph type="ftr" sz="quarter" idx="11"/>
          </p:nvPr>
        </p:nvSpPr>
        <p:spPr/>
        <p:txBody>
          <a:bodyPr numCol="1"/>
          <a:lstStyle/>
          <a:p>
            <a:endParaRPr lang="en-US"/>
          </a:p>
        </p:txBody>
      </p:sp>
      <p:sp>
        <p:nvSpPr>
          <p:cNvPr id="6" name="Slide Number Placeholder 5"/>
          <p:cNvSpPr>
            <a:spLocks noGrp="1"/>
          </p:cNvSpPr>
          <p:nvPr>
            <p:ph type="sldNum" sz="quarter" idx="12"/>
          </p:nvPr>
        </p:nvSpPr>
        <p:spPr/>
        <p:txBody>
          <a:bodyPr numCol="1"/>
          <a:lstStyle/>
          <a:p>
            <a:fld id="{44DE7436-B4ED-452E-9CEB-9204AC4B9021}" type="slidenum">
              <a:rPr lang="en-US" smtClean="0"/>
              <a:pPr/>
              <a:t>‹#›</a:t>
            </a:fld>
            <a:endParaRPr lang="en-US"/>
          </a:p>
        </p:txBody>
      </p:sp>
      <p:sp>
        <p:nvSpPr>
          <p:cNvPr id="12" name="Title 1"/>
          <p:cNvSpPr>
            <a:spLocks noGrp="1"/>
          </p:cNvSpPr>
          <p:nvPr>
            <p:ph type="title"/>
          </p:nvPr>
        </p:nvSpPr>
        <p:spPr>
          <a:xfrm>
            <a:off x="457200" y="-6292"/>
            <a:ext cx="8229600" cy="1143000"/>
          </a:xfrm>
        </p:spPr>
        <p:txBody>
          <a:bodyPr numCol="1"/>
          <a:lstStyle>
            <a:lvl1pPr>
              <a:defRPr>
                <a:solidFill>
                  <a:schemeClr val="bg1"/>
                </a:solidFill>
                <a:effectLst>
                  <a:outerShdw blurRad="50800" dist="38100" dir="2700000" algn="tl" rotWithShape="0">
                    <a:prstClr val="black">
                      <a:alpha val="40000"/>
                    </a:prstClr>
                  </a:outerShdw>
                </a:effectLst>
              </a:defRPr>
            </a:lvl1pPr>
          </a:lstStyle>
          <a:p>
            <a:r>
              <a:rPr lang="en-US" dirty="0" smtClean="0"/>
              <a:t>Click to edit Master title style</a:t>
            </a:r>
            <a:endParaRPr lang="en-US" dirty="0"/>
          </a:p>
        </p:txBody>
      </p:sp>
      <p:pic>
        <p:nvPicPr>
          <p:cNvPr id="10" name="Picture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5161" y="63467"/>
            <a:ext cx="880331" cy="1237965"/>
          </a:xfrm>
          <a:prstGeom prst="rect">
            <a:avLst/>
          </a:prstGeom>
        </p:spPr>
      </p:pic>
    </p:spTree>
    <p:extLst>
      <p:ext uri="{BB962C8B-B14F-4D97-AF65-F5344CB8AC3E}">
        <p14:creationId xmlns:p14="http://schemas.microsoft.com/office/powerpoint/2010/main" val="4326993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9_Title and text">
    <p:spTree>
      <p:nvGrpSpPr>
        <p:cNvPr id="1" name=""/>
        <p:cNvGrpSpPr/>
        <p:nvPr/>
      </p:nvGrpSpPr>
      <p:grpSpPr>
        <a:xfrm>
          <a:off x="0" y="0"/>
          <a:ext cx="0" cy="0"/>
          <a:chOff x="0" y="0"/>
          <a:chExt cx="0" cy="0"/>
        </a:xfrm>
      </p:grpSpPr>
      <p:sp>
        <p:nvSpPr>
          <p:cNvPr id="13" name="Rectangle 12"/>
          <p:cNvSpPr/>
          <p:nvPr userDrawn="1"/>
        </p:nvSpPr>
        <p:spPr>
          <a:xfrm>
            <a:off x="0" y="-1"/>
            <a:ext cx="9144000" cy="1202269"/>
          </a:xfrm>
          <a:prstGeom prst="rect">
            <a:avLst/>
          </a:prstGeom>
          <a:solidFill>
            <a:srgbClr val="00337F"/>
          </a:solidFill>
          <a:ln>
            <a:noFill/>
          </a:ln>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endParaRPr lang="en-US"/>
          </a:p>
        </p:txBody>
      </p:sp>
      <p:sp>
        <p:nvSpPr>
          <p:cNvPr id="9" name="Rectangle 3"/>
          <p:cNvSpPr>
            <a:spLocks noGrp="1" noChangeArrowheads="1"/>
          </p:cNvSpPr>
          <p:nvPr>
            <p:ph idx="13"/>
          </p:nvPr>
        </p:nvSpPr>
        <p:spPr>
          <a:xfrm>
            <a:off x="762000" y="1236136"/>
            <a:ext cx="7772400" cy="4648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a:latin typeface="Gill Sans MT" pitchFamily="34" charset="0"/>
              </a:defRPr>
            </a:lvl1pPr>
            <a:lvl2pPr>
              <a:defRPr>
                <a:latin typeface="Gill Sans MT" pitchFamily="34" charset="0"/>
              </a:defRPr>
            </a:lvl2pPr>
            <a:lvl3pPr>
              <a:defRPr>
                <a:latin typeface="Gill Sans MT" pitchFamily="34" charset="0"/>
              </a:defRPr>
            </a:lvl3pPr>
            <a:lvl4pPr>
              <a:defRPr>
                <a:latin typeface="Gill Sans MT" pitchFamily="34" charset="0"/>
              </a:defRPr>
            </a:lvl4pPr>
            <a:lvl5pPr>
              <a:defRPr>
                <a:latin typeface="Gill Sans MT"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4" name="Date Placeholder 3"/>
          <p:cNvSpPr>
            <a:spLocks noGrp="1"/>
          </p:cNvSpPr>
          <p:nvPr>
            <p:ph type="dt" sz="half" idx="10"/>
          </p:nvPr>
        </p:nvSpPr>
        <p:spPr/>
        <p:txBody>
          <a:bodyPr numCol="1"/>
          <a:lstStyle/>
          <a:p>
            <a:fld id="{A7EBC887-E467-464E-A4B3-635AD97D817B}" type="datetimeFigureOut">
              <a:rPr lang="en-US" smtClean="0"/>
              <a:pPr/>
              <a:t>7/12/2016</a:t>
            </a:fld>
            <a:endParaRPr lang="en-US"/>
          </a:p>
        </p:txBody>
      </p:sp>
      <p:sp>
        <p:nvSpPr>
          <p:cNvPr id="5" name="Footer Placeholder 4"/>
          <p:cNvSpPr>
            <a:spLocks noGrp="1"/>
          </p:cNvSpPr>
          <p:nvPr>
            <p:ph type="ftr" sz="quarter" idx="11"/>
          </p:nvPr>
        </p:nvSpPr>
        <p:spPr/>
        <p:txBody>
          <a:bodyPr numCol="1"/>
          <a:lstStyle/>
          <a:p>
            <a:endParaRPr lang="en-US"/>
          </a:p>
        </p:txBody>
      </p:sp>
      <p:sp>
        <p:nvSpPr>
          <p:cNvPr id="6" name="Slide Number Placeholder 5"/>
          <p:cNvSpPr>
            <a:spLocks noGrp="1"/>
          </p:cNvSpPr>
          <p:nvPr>
            <p:ph type="sldNum" sz="quarter" idx="12"/>
          </p:nvPr>
        </p:nvSpPr>
        <p:spPr/>
        <p:txBody>
          <a:bodyPr numCol="1"/>
          <a:lstStyle/>
          <a:p>
            <a:fld id="{44DE7436-B4ED-452E-9CEB-9204AC4B9021}" type="slidenum">
              <a:rPr lang="en-US" smtClean="0"/>
              <a:pPr/>
              <a:t>‹#›</a:t>
            </a:fld>
            <a:endParaRPr lang="en-US"/>
          </a:p>
        </p:txBody>
      </p:sp>
      <p:sp>
        <p:nvSpPr>
          <p:cNvPr id="12" name="Title 1"/>
          <p:cNvSpPr>
            <a:spLocks noGrp="1"/>
          </p:cNvSpPr>
          <p:nvPr>
            <p:ph type="title"/>
          </p:nvPr>
        </p:nvSpPr>
        <p:spPr>
          <a:xfrm>
            <a:off x="457200" y="-6292"/>
            <a:ext cx="8229600" cy="1143000"/>
          </a:xfrm>
        </p:spPr>
        <p:txBody>
          <a:bodyPr numCol="1"/>
          <a:lstStyle>
            <a:lvl1pPr>
              <a:defRPr>
                <a:solidFill>
                  <a:schemeClr val="bg1"/>
                </a:solidFill>
                <a:effectLst>
                  <a:outerShdw blurRad="50800" dist="38100" dir="2700000" algn="tl" rotWithShape="0">
                    <a:prstClr val="black">
                      <a:alpha val="40000"/>
                    </a:prstClr>
                  </a:outerShdw>
                </a:effectLst>
              </a:defRPr>
            </a:lvl1pPr>
          </a:lstStyle>
          <a:p>
            <a:r>
              <a:rPr lang="en-US" dirty="0" smtClean="0"/>
              <a:t>Click to edit Master title style</a:t>
            </a:r>
            <a:endParaRPr lang="en-US" dirty="0"/>
          </a:p>
        </p:txBody>
      </p:sp>
      <p:sp>
        <p:nvSpPr>
          <p:cNvPr id="2" name="Rectangle 1"/>
          <p:cNvSpPr/>
          <p:nvPr userDrawn="1"/>
        </p:nvSpPr>
        <p:spPr>
          <a:xfrm>
            <a:off x="-4849" y="25167"/>
            <a:ext cx="9123682" cy="6812280"/>
          </a:xfrm>
          <a:prstGeom prst="rect">
            <a:avLst/>
          </a:prstGeom>
          <a:noFill/>
          <a:ln>
            <a:solidFill>
              <a:srgbClr val="00337F"/>
            </a:solidFill>
          </a:ln>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endParaRPr lang="en-US"/>
          </a:p>
        </p:txBody>
      </p:sp>
      <p:sp>
        <p:nvSpPr>
          <p:cNvPr id="10" name="Line 7"/>
          <p:cNvSpPr>
            <a:spLocks noChangeShapeType="1"/>
          </p:cNvSpPr>
          <p:nvPr userDrawn="1"/>
        </p:nvSpPr>
        <p:spPr>
          <a:xfrm flipV="1">
            <a:off x="0" y="1202269"/>
            <a:ext cx="9144000" cy="0"/>
          </a:xfrm>
          <a:prstGeom prst="line">
            <a:avLst/>
          </a:prstGeom>
          <a:noFill/>
          <a:ln w="63500">
            <a:solidFill>
              <a:srgbClr val="DAC792"/>
            </a:solidFill>
            <a:round/>
            <a:headEnd/>
            <a:tailEnd/>
          </a:ln>
          <a:effectLst/>
        </p:spPr>
        <p:txBody>
          <a:bodyPr numCol="1"/>
          <a:lstStyle/>
          <a:p>
            <a:pPr>
              <a:spcBef>
                <a:spcPct val="0"/>
              </a:spcBef>
              <a:buFontTx/>
              <a:buNone/>
              <a:defRPr/>
            </a:pPr>
            <a:endParaRPr lang="en-US" sz="2400" b="0" u="sng">
              <a:latin typeface="Times New Roman" pitchFamily="18" charset="0"/>
            </a:endParaRPr>
          </a:p>
        </p:txBody>
      </p:sp>
      <p:pic>
        <p:nvPicPr>
          <p:cNvPr id="11" name="Picture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6737" y="40317"/>
            <a:ext cx="809814" cy="1138801"/>
          </a:xfrm>
          <a:prstGeom prst="rect">
            <a:avLst/>
          </a:prstGeom>
        </p:spPr>
      </p:pic>
    </p:spTree>
    <p:extLst>
      <p:ext uri="{BB962C8B-B14F-4D97-AF65-F5344CB8AC3E}">
        <p14:creationId xmlns:p14="http://schemas.microsoft.com/office/powerpoint/2010/main" val="1731396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9" name="Rectangle 3"/>
          <p:cNvSpPr>
            <a:spLocks noGrp="1" noChangeArrowheads="1"/>
          </p:cNvSpPr>
          <p:nvPr>
            <p:ph idx="13"/>
          </p:nvPr>
        </p:nvSpPr>
        <p:spPr>
          <a:xfrm>
            <a:off x="685800" y="1295400"/>
            <a:ext cx="7772400" cy="4648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a:latin typeface="Gill Sans MT" pitchFamily="34" charset="0"/>
              </a:defRPr>
            </a:lvl1pPr>
            <a:lvl2pPr>
              <a:defRPr>
                <a:latin typeface="Gill Sans MT" pitchFamily="34" charset="0"/>
              </a:defRPr>
            </a:lvl2pPr>
            <a:lvl3pPr>
              <a:defRPr>
                <a:latin typeface="Gill Sans MT" pitchFamily="34" charset="0"/>
              </a:defRPr>
            </a:lvl3pPr>
            <a:lvl4pPr>
              <a:defRPr>
                <a:latin typeface="Gill Sans MT" pitchFamily="34" charset="0"/>
              </a:defRPr>
            </a:lvl4pPr>
            <a:lvl5pPr>
              <a:defRPr>
                <a:latin typeface="Gill Sans MT"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4" name="Date Placeholder 3"/>
          <p:cNvSpPr>
            <a:spLocks noGrp="1"/>
          </p:cNvSpPr>
          <p:nvPr>
            <p:ph type="dt" sz="half" idx="10"/>
          </p:nvPr>
        </p:nvSpPr>
        <p:spPr/>
        <p:txBody>
          <a:bodyPr numCol="1"/>
          <a:lstStyle/>
          <a:p>
            <a:fld id="{A7EBC887-E467-464E-A4B3-635AD97D817B}" type="datetimeFigureOut">
              <a:rPr lang="en-US" smtClean="0"/>
              <a:pPr/>
              <a:t>7/12/2016</a:t>
            </a:fld>
            <a:endParaRPr lang="en-US"/>
          </a:p>
        </p:txBody>
      </p:sp>
      <p:sp>
        <p:nvSpPr>
          <p:cNvPr id="5" name="Footer Placeholder 4"/>
          <p:cNvSpPr>
            <a:spLocks noGrp="1"/>
          </p:cNvSpPr>
          <p:nvPr>
            <p:ph type="ftr" sz="quarter" idx="11"/>
          </p:nvPr>
        </p:nvSpPr>
        <p:spPr/>
        <p:txBody>
          <a:bodyPr numCol="1"/>
          <a:lstStyle/>
          <a:p>
            <a:endParaRPr lang="en-US"/>
          </a:p>
        </p:txBody>
      </p:sp>
      <p:sp>
        <p:nvSpPr>
          <p:cNvPr id="6" name="Slide Number Placeholder 5"/>
          <p:cNvSpPr>
            <a:spLocks noGrp="1"/>
          </p:cNvSpPr>
          <p:nvPr>
            <p:ph type="sldNum" sz="quarter" idx="12"/>
          </p:nvPr>
        </p:nvSpPr>
        <p:spPr/>
        <p:txBody>
          <a:bodyPr numCol="1"/>
          <a:lstStyle/>
          <a:p>
            <a:fld id="{44DE7436-B4ED-452E-9CEB-9204AC4B9021}" type="slidenum">
              <a:rPr lang="en-US" smtClean="0"/>
              <a:pPr/>
              <a:t>‹#›</a:t>
            </a:fld>
            <a:endParaRPr lang="en-US"/>
          </a:p>
        </p:txBody>
      </p:sp>
      <p:sp>
        <p:nvSpPr>
          <p:cNvPr id="10" name="Line 7"/>
          <p:cNvSpPr>
            <a:spLocks noChangeShapeType="1"/>
          </p:cNvSpPr>
          <p:nvPr userDrawn="1"/>
        </p:nvSpPr>
        <p:spPr>
          <a:xfrm flipV="1">
            <a:off x="1501775" y="1028700"/>
            <a:ext cx="7162800" cy="0"/>
          </a:xfrm>
          <a:prstGeom prst="line">
            <a:avLst/>
          </a:prstGeom>
          <a:noFill/>
          <a:ln w="38100">
            <a:solidFill>
              <a:srgbClr val="FCD116"/>
            </a:solidFill>
            <a:round/>
            <a:headEnd/>
            <a:tailEnd/>
          </a:ln>
          <a:effectLst/>
        </p:spPr>
        <p:txBody>
          <a:bodyPr numCol="1"/>
          <a:lstStyle/>
          <a:p>
            <a:pPr>
              <a:spcBef>
                <a:spcPct val="0"/>
              </a:spcBef>
              <a:buFontTx/>
              <a:buNone/>
              <a:defRPr/>
            </a:pPr>
            <a:endParaRPr lang="en-US" sz="2400" b="0" u="sng">
              <a:latin typeface="Times New Roman" pitchFamily="18" charset="0"/>
            </a:endParaRPr>
          </a:p>
        </p:txBody>
      </p:sp>
      <p:sp>
        <p:nvSpPr>
          <p:cNvPr id="11" name="Line 8"/>
          <p:cNvSpPr>
            <a:spLocks noChangeShapeType="1"/>
          </p:cNvSpPr>
          <p:nvPr userDrawn="1"/>
        </p:nvSpPr>
        <p:spPr>
          <a:xfrm flipV="1">
            <a:off x="1273175" y="952500"/>
            <a:ext cx="7162800" cy="0"/>
          </a:xfrm>
          <a:prstGeom prst="line">
            <a:avLst/>
          </a:prstGeom>
          <a:noFill/>
          <a:ln w="38100">
            <a:solidFill>
              <a:srgbClr val="00337F"/>
            </a:solidFill>
            <a:round/>
            <a:headEnd/>
            <a:tailEnd/>
          </a:ln>
          <a:effectLst/>
        </p:spPr>
        <p:txBody>
          <a:bodyPr numCol="1"/>
          <a:lstStyle/>
          <a:p>
            <a:pPr>
              <a:spcBef>
                <a:spcPct val="0"/>
              </a:spcBef>
              <a:buFontTx/>
              <a:buNone/>
              <a:defRPr/>
            </a:pPr>
            <a:endParaRPr lang="en-US" sz="2400" b="0" u="sng">
              <a:latin typeface="Times New Roman" pitchFamily="18" charset="0"/>
            </a:endParaRPr>
          </a:p>
        </p:txBody>
      </p:sp>
      <p:sp>
        <p:nvSpPr>
          <p:cNvPr id="12" name="Title 1"/>
          <p:cNvSpPr>
            <a:spLocks noGrp="1"/>
          </p:cNvSpPr>
          <p:nvPr>
            <p:ph type="title"/>
          </p:nvPr>
        </p:nvSpPr>
        <p:spPr>
          <a:xfrm>
            <a:off x="457200" y="-6292"/>
            <a:ext cx="8229600" cy="1143000"/>
          </a:xfrm>
        </p:spPr>
        <p:txBody>
          <a:bodyPr numCol="1"/>
          <a:lstStyle>
            <a:lvl1pPr>
              <a:defRPr>
                <a:solidFill>
                  <a:srgbClr val="00337F"/>
                </a:solidFill>
                <a:effectLst>
                  <a:outerShdw blurRad="50800" dist="38100" dir="2700000" algn="tl" rotWithShape="0">
                    <a:prstClr val="black">
                      <a:alpha val="40000"/>
                    </a:prstClr>
                  </a:outerShdw>
                </a:effectLst>
              </a:defRPr>
            </a:lvl1pPr>
          </a:lstStyle>
          <a:p>
            <a:r>
              <a:rPr lang="en-US" dirty="0" smtClean="0"/>
              <a:t>Click to edit Master title style</a:t>
            </a:r>
            <a:endParaRPr lang="en-US" dirty="0"/>
          </a:p>
        </p:txBody>
      </p:sp>
      <p:sp>
        <p:nvSpPr>
          <p:cNvPr id="13" name="Rectangle 12"/>
          <p:cNvSpPr/>
          <p:nvPr userDrawn="1"/>
        </p:nvSpPr>
        <p:spPr>
          <a:xfrm>
            <a:off x="-156" y="8233"/>
            <a:ext cx="9144000" cy="6858000"/>
          </a:xfrm>
          <a:prstGeom prst="rect">
            <a:avLst/>
          </a:prstGeom>
          <a:noFill/>
          <a:ln>
            <a:solidFill>
              <a:srgbClr val="00337F"/>
            </a:solidFill>
          </a:ln>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endParaRPr lang="en-US"/>
          </a:p>
        </p:txBody>
      </p:sp>
      <p:pic>
        <p:nvPicPr>
          <p:cNvPr id="15" name="Picture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5161" y="63467"/>
            <a:ext cx="880331" cy="1237965"/>
          </a:xfrm>
          <a:prstGeom prst="rect">
            <a:avLst/>
          </a:prstGeom>
        </p:spPr>
      </p:pic>
    </p:spTree>
    <p:extLst>
      <p:ext uri="{BB962C8B-B14F-4D97-AF65-F5344CB8AC3E}">
        <p14:creationId xmlns:p14="http://schemas.microsoft.com/office/powerpoint/2010/main" val="37468325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7_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03084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45896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numCol="1"/>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numCol="1"/>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numCol="1"/>
          <a:lstStyle/>
          <a:p>
            <a:fld id="{A0907E0F-6627-41D1-87E1-6328116D610C}" type="datetimeFigureOut">
              <a:rPr lang="en-US" smtClean="0"/>
              <a:t>7/12/2016</a:t>
            </a:fld>
            <a:endParaRPr lang="en-US"/>
          </a:p>
        </p:txBody>
      </p:sp>
      <p:sp>
        <p:nvSpPr>
          <p:cNvPr id="5" name="Footer Placeholder 4"/>
          <p:cNvSpPr>
            <a:spLocks noGrp="1"/>
          </p:cNvSpPr>
          <p:nvPr>
            <p:ph type="ftr" sz="quarter" idx="11"/>
          </p:nvPr>
        </p:nvSpPr>
        <p:spPr/>
        <p:txBody>
          <a:bodyPr numCol="1"/>
          <a:lstStyle/>
          <a:p>
            <a:endParaRPr lang="en-US"/>
          </a:p>
        </p:txBody>
      </p:sp>
      <p:sp>
        <p:nvSpPr>
          <p:cNvPr id="6" name="Slide Number Placeholder 5"/>
          <p:cNvSpPr>
            <a:spLocks noGrp="1"/>
          </p:cNvSpPr>
          <p:nvPr>
            <p:ph type="sldNum" sz="quarter" idx="12"/>
          </p:nvPr>
        </p:nvSpPr>
        <p:spPr/>
        <p:txBody>
          <a:bodyPr numCol="1"/>
          <a:lstStyle/>
          <a:p>
            <a:fld id="{4C78B932-EA6D-4FA1-A042-59F2A85AEBAB}" type="slidenum">
              <a:rPr lang="en-US" smtClean="0"/>
              <a:t>‹#›</a:t>
            </a:fld>
            <a:endParaRPr lang="en-US"/>
          </a:p>
        </p:txBody>
      </p:sp>
    </p:spTree>
    <p:extLst>
      <p:ext uri="{BB962C8B-B14F-4D97-AF65-F5344CB8AC3E}">
        <p14:creationId xmlns:p14="http://schemas.microsoft.com/office/powerpoint/2010/main" val="29932124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numCol="1"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numCol="1"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numCol="1" rtlCol="0" anchor="ctr"/>
          <a:lstStyle>
            <a:lvl1pPr algn="l">
              <a:defRPr sz="1200">
                <a:solidFill>
                  <a:schemeClr val="tx1">
                    <a:tint val="75000"/>
                  </a:schemeClr>
                </a:solidFill>
                <a:latin typeface="Gill Sans MT" pitchFamily="34" charset="0"/>
              </a:defRPr>
            </a:lvl1pPr>
          </a:lstStyle>
          <a:p>
            <a:fld id="{A0907E0F-6627-41D1-87E1-6328116D610C}" type="datetimeFigureOut">
              <a:rPr lang="en-US" smtClean="0"/>
              <a:pPr/>
              <a:t>7/12/2016</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numCol="1" rtlCol="0" anchor="ctr"/>
          <a:lstStyle>
            <a:lvl1pPr algn="ctr">
              <a:defRPr sz="1200">
                <a:solidFill>
                  <a:schemeClr val="tx1">
                    <a:tint val="75000"/>
                  </a:schemeClr>
                </a:solidFill>
                <a:latin typeface="Gill Sans MT" pitchFamily="34" charset="0"/>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numCol="1" rtlCol="0" anchor="ctr"/>
          <a:lstStyle>
            <a:lvl1pPr algn="r">
              <a:defRPr sz="1200">
                <a:solidFill>
                  <a:schemeClr val="tx1">
                    <a:tint val="75000"/>
                  </a:schemeClr>
                </a:solidFill>
                <a:latin typeface="Gill Sans MT" pitchFamily="34" charset="0"/>
              </a:defRPr>
            </a:lvl1pPr>
          </a:lstStyle>
          <a:p>
            <a:fld id="{4C78B932-EA6D-4FA1-A042-59F2A85AEBAB}" type="slidenum">
              <a:rPr lang="en-US" smtClean="0"/>
              <a:pPr/>
              <a:t>‹#›</a:t>
            </a:fld>
            <a:endParaRPr lang="en-US"/>
          </a:p>
        </p:txBody>
      </p:sp>
    </p:spTree>
    <p:extLst>
      <p:ext uri="{BB962C8B-B14F-4D97-AF65-F5344CB8AC3E}">
        <p14:creationId xmlns:p14="http://schemas.microsoft.com/office/powerpoint/2010/main" val="1283981594"/>
      </p:ext>
    </p:extLst>
  </p:cSld>
  <p:clrMap bg1="lt1" tx1="dk1" bg2="lt2" tx2="dk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8" r:id="rId20"/>
    <p:sldLayoutId id="2147483670" r:id="rId21"/>
  </p:sldLayoutIdLst>
  <p:txStyles>
    <p:titleStyle>
      <a:lvl1pPr algn="ctr" defTabSz="914400" rtl="0" eaLnBrk="1" latinLnBrk="0" hangingPunct="1">
        <a:spcBef>
          <a:spcPct val="0"/>
        </a:spcBef>
        <a:buNone/>
        <a:defRPr sz="4400" kern="1200">
          <a:solidFill>
            <a:schemeClr val="tx1"/>
          </a:solidFill>
          <a:latin typeface="Gill Sans MT"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Gill Sans M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Gill Sans MT"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Gill Sans MT"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Gill Sans MT"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Gill Sans M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hyperlink" Target="https://apscore.collegeboard.org/" TargetMode="Externa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hyperlink" Target="mailto:bloesl@usna.edu" TargetMode="External"/><Relationship Id="rId2" Type="http://schemas.openxmlformats.org/officeDocument/2006/relationships/hyperlink" Target="mailto:disher@usna.edu" TargetMode="Externa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p:cNvSpPr>
            <a:spLocks noGrp="1"/>
          </p:cNvSpPr>
          <p:nvPr>
            <p:ph type="title"/>
          </p:nvPr>
        </p:nvSpPr>
        <p:spPr>
          <a:xfrm>
            <a:off x="2420897" y="4648200"/>
            <a:ext cx="3962400" cy="2133600"/>
          </a:xfrm>
        </p:spPr>
        <p:txBody>
          <a:bodyPr numCol="1">
            <a:normAutofit fontScale="90000"/>
          </a:bodyPr>
          <a:lstStyle/>
          <a:p>
            <a:r>
              <a:rPr lang="en-US" sz="3600" dirty="0" smtClean="0"/>
              <a:t>Academic Advising</a:t>
            </a:r>
            <a:br>
              <a:rPr lang="en-US" sz="3600" dirty="0" smtClean="0"/>
            </a:br>
            <a:r>
              <a:rPr lang="en-US" sz="3600" dirty="0" smtClean="0"/>
              <a:t>&amp; </a:t>
            </a:r>
            <a:r>
              <a:rPr lang="en-US" sz="3600" dirty="0" smtClean="0"/>
              <a:t>Orientation (AAO) Session</a:t>
            </a:r>
            <a:r>
              <a:rPr lang="en-US" sz="1300" dirty="0" smtClean="0"/>
              <a:t/>
            </a:r>
            <a:br>
              <a:rPr lang="en-US" sz="1300" dirty="0" smtClean="0"/>
            </a:br>
            <a:r>
              <a:rPr lang="en-US" sz="1300" dirty="0" smtClean="0"/>
              <a:t/>
            </a:r>
            <a:br>
              <a:rPr lang="en-US" sz="1300" dirty="0" smtClean="0"/>
            </a:br>
            <a:r>
              <a:rPr lang="en-US" sz="3600" i="1" dirty="0" smtClean="0"/>
              <a:t>Class of 2020</a:t>
            </a:r>
            <a:endParaRPr lang="en-US" sz="3600" i="1" dirty="0"/>
          </a:p>
        </p:txBody>
      </p:sp>
    </p:spTree>
    <p:extLst>
      <p:ext uri="{BB962C8B-B14F-4D97-AF65-F5344CB8AC3E}">
        <p14:creationId xmlns:p14="http://schemas.microsoft.com/office/powerpoint/2010/main" val="40149621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numCol="1"/>
          <a:lstStyle/>
          <a:p>
            <a:r>
              <a:rPr lang="en-US" dirty="0" smtClean="0"/>
              <a:t>Mathematics (SM)</a:t>
            </a:r>
            <a:endParaRPr lang="en-US" dirty="0"/>
          </a:p>
        </p:txBody>
      </p:sp>
      <p:graphicFrame>
        <p:nvGraphicFramePr>
          <p:cNvPr id="10" name="Content Placeholder 3"/>
          <p:cNvGraphicFramePr>
            <a:graphicFrameLocks noGrp="1"/>
          </p:cNvGraphicFramePr>
          <p:nvPr>
            <p:ph idx="13"/>
            <p:extLst>
              <p:ext uri="{D42A27DB-BD31-4B8C-83A1-F6EECF244321}">
                <p14:modId xmlns:p14="http://schemas.microsoft.com/office/powerpoint/2010/main" val="536859653"/>
              </p:ext>
            </p:extLst>
          </p:nvPr>
        </p:nvGraphicFramePr>
        <p:xfrm>
          <a:off x="457198" y="1478280"/>
          <a:ext cx="4114801" cy="4846317"/>
        </p:xfrm>
        <a:graphic>
          <a:graphicData uri="http://schemas.openxmlformats.org/drawingml/2006/table">
            <a:tbl>
              <a:tblPr firstRow="1" bandRow="1">
                <a:tableStyleId>{5C22544A-7EE6-4342-B048-85BDC9FD1C3A}</a:tableStyleId>
              </a:tblPr>
              <a:tblGrid>
                <a:gridCol w="2590801"/>
                <a:gridCol w="838200"/>
                <a:gridCol w="685800"/>
              </a:tblGrid>
              <a:tr h="526774">
                <a:tc gridSpan="3">
                  <a:txBody>
                    <a:bodyPr/>
                    <a:lstStyle/>
                    <a:p>
                      <a:r>
                        <a:rPr lang="en-US" sz="2400" dirty="0" smtClean="0"/>
                        <a:t>FALL</a:t>
                      </a:r>
                      <a:endParaRPr lang="en-US" sz="2400" dirty="0"/>
                    </a:p>
                  </a:txBody>
                  <a:tcPr/>
                </a:tc>
                <a:tc hMerge="1">
                  <a:txBody>
                    <a:bodyPr/>
                    <a:lstStyle/>
                    <a:p>
                      <a:endParaRPr lang="en-US" dirty="0"/>
                    </a:p>
                  </a:txBody>
                  <a:tcPr/>
                </a:tc>
                <a:tc hMerge="1">
                  <a:txBody>
                    <a:bodyPr/>
                    <a:lstStyle/>
                    <a:p>
                      <a:endParaRPr lang="en-US"/>
                    </a:p>
                  </a:txBody>
                  <a:tcPr/>
                </a:tc>
              </a:tr>
              <a:tr h="597010">
                <a:tc>
                  <a:txBody>
                    <a:bodyPr/>
                    <a:lstStyle/>
                    <a:p>
                      <a:r>
                        <a:rPr lang="en-US" b="1" dirty="0" smtClean="0"/>
                        <a:t>Pre-Calculus</a:t>
                      </a:r>
                      <a:endParaRPr lang="en-US" b="1" dirty="0"/>
                    </a:p>
                  </a:txBody>
                  <a:tcPr anchor="ctr"/>
                </a:tc>
                <a:tc>
                  <a:txBody>
                    <a:bodyPr/>
                    <a:lstStyle/>
                    <a:p>
                      <a:r>
                        <a:rPr lang="en-US" sz="1400" b="1" dirty="0" smtClean="0"/>
                        <a:t>SM005</a:t>
                      </a:r>
                      <a:endParaRPr lang="en-US" sz="1400" b="1" dirty="0"/>
                    </a:p>
                  </a:txBody>
                  <a:tcPr anchor="ctr"/>
                </a:tc>
                <a:tc>
                  <a:txBody>
                    <a:bodyPr/>
                    <a:lstStyle/>
                    <a:p>
                      <a:pPr algn="ctr"/>
                      <a:r>
                        <a:rPr lang="en-US" sz="1400" dirty="0" smtClean="0"/>
                        <a:t>4-1-4</a:t>
                      </a:r>
                      <a:br>
                        <a:rPr lang="en-US" sz="1400" dirty="0" smtClean="0"/>
                      </a:br>
                      <a:r>
                        <a:rPr lang="en-US" sz="1400" dirty="0" smtClean="0"/>
                        <a:t>(4 </a:t>
                      </a:r>
                      <a:r>
                        <a:rPr lang="en-US" sz="1400" dirty="0" err="1" smtClean="0"/>
                        <a:t>cr</a:t>
                      </a:r>
                      <a:r>
                        <a:rPr lang="en-US" sz="1400" dirty="0" smtClean="0"/>
                        <a:t>)</a:t>
                      </a:r>
                      <a:endParaRPr lang="en-US" sz="1400" dirty="0"/>
                    </a:p>
                  </a:txBody>
                  <a:tcPr anchor="ctr"/>
                </a:tc>
              </a:tr>
              <a:tr h="597010">
                <a:tc>
                  <a:txBody>
                    <a:bodyPr/>
                    <a:lstStyle/>
                    <a:p>
                      <a:r>
                        <a:rPr lang="en-US" b="1" dirty="0" smtClean="0"/>
                        <a:t>Calculus</a:t>
                      </a:r>
                      <a:r>
                        <a:rPr lang="en-US" b="1" baseline="0" dirty="0" smtClean="0"/>
                        <a:t> </a:t>
                      </a:r>
                      <a:r>
                        <a:rPr lang="en-US" b="1" dirty="0" smtClean="0"/>
                        <a:t>I</a:t>
                      </a:r>
                      <a:endParaRPr lang="en-US" b="1" dirty="0"/>
                    </a:p>
                  </a:txBody>
                  <a:tcPr anchor="ctr"/>
                </a:tc>
                <a:tc>
                  <a:txBody>
                    <a:bodyPr/>
                    <a:lstStyle/>
                    <a:p>
                      <a:r>
                        <a:rPr lang="en-US" sz="1400" b="1" dirty="0" smtClean="0"/>
                        <a:t>SM121</a:t>
                      </a:r>
                      <a:endParaRPr lang="en-US" sz="1400" b="1" dirty="0"/>
                    </a:p>
                  </a:txBody>
                  <a:tcPr anchor="ctr"/>
                </a:tc>
                <a:tc>
                  <a:txBody>
                    <a:bodyPr/>
                    <a:lstStyle/>
                    <a:p>
                      <a:pPr algn="ctr"/>
                      <a:r>
                        <a:rPr lang="en-US" sz="1400" dirty="0" smtClean="0"/>
                        <a:t>4-0-4</a:t>
                      </a:r>
                      <a:br>
                        <a:rPr lang="en-US" sz="1400" dirty="0" smtClean="0"/>
                      </a:br>
                      <a:r>
                        <a:rPr lang="en-US" sz="1400" dirty="0" smtClean="0"/>
                        <a:t>(4 </a:t>
                      </a:r>
                      <a:r>
                        <a:rPr lang="en-US" sz="1400" dirty="0" err="1" smtClean="0"/>
                        <a:t>cr</a:t>
                      </a:r>
                      <a:r>
                        <a:rPr lang="en-US" sz="1400" dirty="0" smtClean="0"/>
                        <a:t>)</a:t>
                      </a:r>
                      <a:endParaRPr lang="en-US" sz="1400" dirty="0"/>
                    </a:p>
                  </a:txBody>
                  <a:tcPr anchor="ctr"/>
                </a:tc>
              </a:tr>
              <a:tr h="597010">
                <a:tc>
                  <a:txBody>
                    <a:bodyPr/>
                    <a:lstStyle/>
                    <a:p>
                      <a:r>
                        <a:rPr lang="en-US" b="1" dirty="0" smtClean="0"/>
                        <a:t>Calculus I</a:t>
                      </a:r>
                      <a:endParaRPr lang="en-US" b="1" dirty="0"/>
                    </a:p>
                  </a:txBody>
                  <a:tcPr anchor="ctr"/>
                </a:tc>
                <a:tc>
                  <a:txBody>
                    <a:bodyPr/>
                    <a:lstStyle/>
                    <a:p>
                      <a:r>
                        <a:rPr lang="en-US" sz="1400" b="1" dirty="0" smtClean="0"/>
                        <a:t>SM131</a:t>
                      </a:r>
                      <a:endParaRPr lang="en-US" sz="1400" b="1" dirty="0"/>
                    </a:p>
                  </a:txBody>
                  <a:tcPr anchor="ctr"/>
                </a:tc>
                <a:tc>
                  <a:txBody>
                    <a:bodyPr/>
                    <a:lstStyle/>
                    <a:p>
                      <a:pPr algn="ctr"/>
                      <a:r>
                        <a:rPr lang="en-US" sz="1400" dirty="0" smtClean="0"/>
                        <a:t>3-0-3</a:t>
                      </a:r>
                      <a:br>
                        <a:rPr lang="en-US" sz="1400" dirty="0" smtClean="0"/>
                      </a:br>
                      <a:r>
                        <a:rPr lang="en-US" sz="1400" dirty="0" smtClean="0"/>
                        <a:t>(3 </a:t>
                      </a:r>
                      <a:r>
                        <a:rPr lang="en-US" sz="1400" dirty="0" err="1" smtClean="0"/>
                        <a:t>cr</a:t>
                      </a:r>
                      <a:r>
                        <a:rPr lang="en-US" sz="1400" dirty="0" smtClean="0"/>
                        <a:t>)</a:t>
                      </a:r>
                      <a:endParaRPr lang="en-US" sz="1400" dirty="0"/>
                    </a:p>
                  </a:txBody>
                  <a:tcPr anchor="ctr"/>
                </a:tc>
              </a:tr>
              <a:tr h="597010">
                <a:tc>
                  <a:txBody>
                    <a:bodyPr/>
                    <a:lstStyle/>
                    <a:p>
                      <a:r>
                        <a:rPr lang="en-US" b="1" dirty="0" smtClean="0"/>
                        <a:t>Calculus II</a:t>
                      </a:r>
                      <a:endParaRPr lang="en-US" b="1" dirty="0"/>
                    </a:p>
                  </a:txBody>
                  <a:tcPr anchor="ctr"/>
                </a:tc>
                <a:tc>
                  <a:txBody>
                    <a:bodyPr/>
                    <a:lstStyle/>
                    <a:p>
                      <a:r>
                        <a:rPr lang="en-US" sz="1400" b="1" dirty="0" smtClean="0"/>
                        <a:t>SM122</a:t>
                      </a:r>
                      <a:endParaRPr lang="en-US" sz="1400" b="1" dirty="0"/>
                    </a:p>
                  </a:txBody>
                  <a:tcPr anchor="ctr"/>
                </a:tc>
                <a:tc>
                  <a:txBody>
                    <a:bodyPr/>
                    <a:lstStyle/>
                    <a:p>
                      <a:pPr algn="ctr"/>
                      <a:r>
                        <a:rPr lang="en-US" sz="1400" dirty="0" smtClean="0"/>
                        <a:t>4-0-4</a:t>
                      </a:r>
                      <a:br>
                        <a:rPr lang="en-US" sz="1400" dirty="0" smtClean="0"/>
                      </a:br>
                      <a:r>
                        <a:rPr lang="en-US" sz="1400" dirty="0" smtClean="0"/>
                        <a:t>(4 </a:t>
                      </a:r>
                      <a:r>
                        <a:rPr lang="en-US" sz="1400" dirty="0" err="1" smtClean="0"/>
                        <a:t>cr</a:t>
                      </a:r>
                      <a:r>
                        <a:rPr lang="en-US" sz="1400" dirty="0" smtClean="0"/>
                        <a:t>)</a:t>
                      </a:r>
                      <a:endParaRPr lang="en-US" sz="1400" dirty="0"/>
                    </a:p>
                  </a:txBody>
                  <a:tcPr anchor="ctr"/>
                </a:tc>
              </a:tr>
              <a:tr h="597010">
                <a:tc>
                  <a:txBody>
                    <a:bodyPr/>
                    <a:lstStyle/>
                    <a:p>
                      <a:r>
                        <a:rPr lang="en-US" b="1" dirty="0" smtClean="0"/>
                        <a:t>Calculus II</a:t>
                      </a:r>
                      <a:endParaRPr lang="en-US" b="1" dirty="0"/>
                    </a:p>
                  </a:txBody>
                  <a:tcPr anchor="ctr"/>
                </a:tc>
                <a:tc>
                  <a:txBody>
                    <a:bodyPr/>
                    <a:lstStyle/>
                    <a:p>
                      <a:r>
                        <a:rPr lang="en-US" sz="1400" b="1" dirty="0" smtClean="0"/>
                        <a:t>SM122S</a:t>
                      </a:r>
                      <a:endParaRPr lang="en-US" sz="1400" b="1" dirty="0"/>
                    </a:p>
                  </a:txBody>
                  <a:tcPr anchor="ctr"/>
                </a:tc>
                <a:tc>
                  <a:txBody>
                    <a:bodyPr/>
                    <a:lstStyle/>
                    <a:p>
                      <a:pPr algn="ctr"/>
                      <a:r>
                        <a:rPr lang="en-US" sz="1400" dirty="0" smtClean="0"/>
                        <a:t>4-0-4</a:t>
                      </a:r>
                      <a:br>
                        <a:rPr lang="en-US" sz="1400" dirty="0" smtClean="0"/>
                      </a:br>
                      <a:r>
                        <a:rPr lang="en-US" sz="1400" dirty="0" smtClean="0"/>
                        <a:t>(4 </a:t>
                      </a:r>
                      <a:r>
                        <a:rPr lang="en-US" sz="1400" dirty="0" err="1" smtClean="0"/>
                        <a:t>cr</a:t>
                      </a:r>
                      <a:r>
                        <a:rPr lang="en-US" sz="1400" dirty="0" smtClean="0"/>
                        <a:t>)</a:t>
                      </a:r>
                      <a:endParaRPr lang="en-US" sz="1400" dirty="0"/>
                    </a:p>
                  </a:txBody>
                  <a:tcPr anchor="ctr"/>
                </a:tc>
              </a:tr>
              <a:tr h="737483">
                <a:tc>
                  <a:txBody>
                    <a:bodyPr/>
                    <a:lstStyle/>
                    <a:p>
                      <a:r>
                        <a:rPr lang="en-US" b="1" dirty="0" err="1" smtClean="0"/>
                        <a:t>Multivar</a:t>
                      </a:r>
                      <a:r>
                        <a:rPr lang="en-US" b="1" dirty="0" smtClean="0"/>
                        <a:t> </a:t>
                      </a:r>
                      <a:r>
                        <a:rPr lang="en-US" b="1" dirty="0" err="1" smtClean="0"/>
                        <a:t>Calc</a:t>
                      </a:r>
                      <a:r>
                        <a:rPr lang="en-US" b="1" dirty="0" smtClean="0"/>
                        <a:t> w/</a:t>
                      </a:r>
                      <a:br>
                        <a:rPr lang="en-US" b="1" dirty="0" smtClean="0"/>
                      </a:br>
                      <a:r>
                        <a:rPr lang="en-US" b="1" dirty="0" smtClean="0"/>
                        <a:t>Review</a:t>
                      </a:r>
                      <a:endParaRPr lang="en-US" b="1" dirty="0"/>
                    </a:p>
                  </a:txBody>
                  <a:tcPr anchor="ctr"/>
                </a:tc>
                <a:tc>
                  <a:txBody>
                    <a:bodyPr/>
                    <a:lstStyle/>
                    <a:p>
                      <a:r>
                        <a:rPr lang="en-US" sz="1400" b="1" dirty="0" smtClean="0"/>
                        <a:t>SM122X</a:t>
                      </a:r>
                      <a:endParaRPr lang="en-US" sz="1400" b="1" dirty="0"/>
                    </a:p>
                  </a:txBody>
                  <a:tcPr anchor="ctr"/>
                </a:tc>
                <a:tc>
                  <a:txBody>
                    <a:bodyPr/>
                    <a:lstStyle/>
                    <a:p>
                      <a:pPr algn="ctr"/>
                      <a:r>
                        <a:rPr lang="en-US" sz="1400" dirty="0" smtClean="0"/>
                        <a:t>4-0-4</a:t>
                      </a:r>
                      <a:br>
                        <a:rPr lang="en-US" sz="1400" dirty="0" smtClean="0"/>
                      </a:br>
                      <a:r>
                        <a:rPr lang="en-US" sz="1400" dirty="0" smtClean="0"/>
                        <a:t>(4 </a:t>
                      </a:r>
                      <a:r>
                        <a:rPr lang="en-US" sz="1400" dirty="0" err="1" smtClean="0"/>
                        <a:t>cr</a:t>
                      </a:r>
                      <a:r>
                        <a:rPr lang="en-US" sz="1400" dirty="0" smtClean="0"/>
                        <a:t>)</a:t>
                      </a:r>
                      <a:endParaRPr lang="en-US" sz="1400" dirty="0"/>
                    </a:p>
                  </a:txBody>
                  <a:tcPr anchor="ctr"/>
                </a:tc>
              </a:tr>
              <a:tr h="597010">
                <a:tc>
                  <a:txBody>
                    <a:bodyPr/>
                    <a:lstStyle/>
                    <a:p>
                      <a:r>
                        <a:rPr lang="en-US" b="1" dirty="0" err="1" smtClean="0"/>
                        <a:t>Calc</a:t>
                      </a:r>
                      <a:r>
                        <a:rPr lang="en-US" b="1" dirty="0" smtClean="0"/>
                        <a:t> III w/ Vector Fields</a:t>
                      </a:r>
                      <a:endParaRPr lang="en-US" b="1" dirty="0"/>
                    </a:p>
                  </a:txBody>
                  <a:tcPr anchor="ctr"/>
                </a:tc>
                <a:tc>
                  <a:txBody>
                    <a:bodyPr/>
                    <a:lstStyle/>
                    <a:p>
                      <a:r>
                        <a:rPr lang="en-US" sz="1400" b="1" dirty="0" smtClean="0"/>
                        <a:t>SM221P</a:t>
                      </a:r>
                      <a:endParaRPr lang="en-US" sz="1400" b="1" dirty="0"/>
                    </a:p>
                  </a:txBody>
                  <a:tcPr anchor="ctr"/>
                </a:tc>
                <a:tc>
                  <a:txBody>
                    <a:bodyPr/>
                    <a:lstStyle/>
                    <a:p>
                      <a:pPr algn="ctr"/>
                      <a:r>
                        <a:rPr lang="en-US" sz="1400" dirty="0" smtClean="0"/>
                        <a:t>4-0-4</a:t>
                      </a:r>
                      <a:br>
                        <a:rPr lang="en-US" sz="1400" dirty="0" smtClean="0"/>
                      </a:br>
                      <a:r>
                        <a:rPr lang="en-US" sz="1400" dirty="0" smtClean="0"/>
                        <a:t>(4 </a:t>
                      </a:r>
                      <a:r>
                        <a:rPr lang="en-US" sz="1400" dirty="0" err="1" smtClean="0"/>
                        <a:t>cr</a:t>
                      </a:r>
                      <a:r>
                        <a:rPr lang="en-US" sz="1400" dirty="0" smtClean="0"/>
                        <a:t>)</a:t>
                      </a:r>
                      <a:endParaRPr lang="en-US" sz="1400" dirty="0"/>
                    </a:p>
                  </a:txBody>
                  <a:tcPr anchor="ctr"/>
                </a:tc>
              </a:tr>
            </a:tbl>
          </a:graphicData>
        </a:graphic>
      </p:graphicFrame>
      <p:graphicFrame>
        <p:nvGraphicFramePr>
          <p:cNvPr id="13" name="Content Placeholder 3"/>
          <p:cNvGraphicFramePr>
            <a:graphicFrameLocks/>
          </p:cNvGraphicFramePr>
          <p:nvPr>
            <p:extLst>
              <p:ext uri="{D42A27DB-BD31-4B8C-83A1-F6EECF244321}">
                <p14:modId xmlns:p14="http://schemas.microsoft.com/office/powerpoint/2010/main" val="3447998571"/>
              </p:ext>
            </p:extLst>
          </p:nvPr>
        </p:nvGraphicFramePr>
        <p:xfrm>
          <a:off x="4724399" y="1478279"/>
          <a:ext cx="4114801" cy="4846317"/>
        </p:xfrm>
        <a:graphic>
          <a:graphicData uri="http://schemas.openxmlformats.org/drawingml/2006/table">
            <a:tbl>
              <a:tblPr firstRow="1" bandRow="1">
                <a:tableStyleId>{5C22544A-7EE6-4342-B048-85BDC9FD1C3A}</a:tableStyleId>
              </a:tblPr>
              <a:tblGrid>
                <a:gridCol w="2590801"/>
                <a:gridCol w="838200"/>
                <a:gridCol w="685800"/>
              </a:tblGrid>
              <a:tr h="526774">
                <a:tc gridSpan="3">
                  <a:txBody>
                    <a:bodyPr/>
                    <a:lstStyle/>
                    <a:p>
                      <a:r>
                        <a:rPr lang="en-US" sz="2400" dirty="0" smtClean="0"/>
                        <a:t>SPRING</a:t>
                      </a:r>
                      <a:endParaRPr lang="en-US" sz="2400" dirty="0"/>
                    </a:p>
                  </a:txBody>
                  <a:tcPr/>
                </a:tc>
                <a:tc hMerge="1">
                  <a:txBody>
                    <a:bodyPr/>
                    <a:lstStyle/>
                    <a:p>
                      <a:endParaRPr lang="en-US" dirty="0"/>
                    </a:p>
                  </a:txBody>
                  <a:tcPr/>
                </a:tc>
                <a:tc hMerge="1">
                  <a:txBody>
                    <a:bodyPr/>
                    <a:lstStyle/>
                    <a:p>
                      <a:endParaRPr lang="en-US"/>
                    </a:p>
                  </a:txBody>
                  <a:tcPr/>
                </a:tc>
              </a:tr>
              <a:tr h="597010">
                <a:tc>
                  <a:txBody>
                    <a:bodyPr/>
                    <a:lstStyle/>
                    <a:p>
                      <a:r>
                        <a:rPr lang="en-US" b="1" dirty="0" smtClean="0"/>
                        <a:t>Calculus</a:t>
                      </a:r>
                      <a:r>
                        <a:rPr lang="en-US" b="1" baseline="0" dirty="0" smtClean="0"/>
                        <a:t> </a:t>
                      </a:r>
                      <a:r>
                        <a:rPr lang="en-US" b="1" dirty="0" smtClean="0"/>
                        <a:t>I</a:t>
                      </a:r>
                      <a:endParaRPr lang="en-US" b="1" dirty="0"/>
                    </a:p>
                  </a:txBody>
                  <a:tcPr anchor="ctr"/>
                </a:tc>
                <a:tc>
                  <a:txBody>
                    <a:bodyPr/>
                    <a:lstStyle/>
                    <a:p>
                      <a:r>
                        <a:rPr lang="en-US" sz="1400" b="1" dirty="0" smtClean="0"/>
                        <a:t>SM121</a:t>
                      </a:r>
                      <a:endParaRPr lang="en-US" sz="1400" b="1" dirty="0"/>
                    </a:p>
                  </a:txBody>
                  <a:tcPr anchor="ctr"/>
                </a:tc>
                <a:tc>
                  <a:txBody>
                    <a:bodyPr/>
                    <a:lstStyle/>
                    <a:p>
                      <a:pPr algn="ctr"/>
                      <a:r>
                        <a:rPr lang="en-US" sz="1400" dirty="0" smtClean="0"/>
                        <a:t>4-0-4</a:t>
                      </a:r>
                      <a:br>
                        <a:rPr lang="en-US" sz="1400" dirty="0" smtClean="0"/>
                      </a:br>
                      <a:r>
                        <a:rPr lang="en-US" sz="1400" dirty="0" smtClean="0"/>
                        <a:t>(4 </a:t>
                      </a:r>
                      <a:r>
                        <a:rPr lang="en-US" sz="1400" dirty="0" err="1" smtClean="0"/>
                        <a:t>cr</a:t>
                      </a:r>
                      <a:r>
                        <a:rPr lang="en-US" sz="1400" dirty="0" smtClean="0"/>
                        <a:t>)</a:t>
                      </a:r>
                      <a:endParaRPr lang="en-US" sz="1400" dirty="0"/>
                    </a:p>
                  </a:txBody>
                  <a:tcPr anchor="ctr"/>
                </a:tc>
              </a:tr>
              <a:tr h="597010">
                <a:tc>
                  <a:txBody>
                    <a:bodyPr/>
                    <a:lstStyle/>
                    <a:p>
                      <a:r>
                        <a:rPr lang="en-US" b="1" dirty="0" smtClean="0"/>
                        <a:t>Calculus II</a:t>
                      </a:r>
                      <a:endParaRPr lang="en-US" b="1" dirty="0"/>
                    </a:p>
                  </a:txBody>
                  <a:tcPr anchor="ctr"/>
                </a:tc>
                <a:tc>
                  <a:txBody>
                    <a:bodyPr/>
                    <a:lstStyle/>
                    <a:p>
                      <a:r>
                        <a:rPr lang="en-US" sz="1400" b="1" dirty="0" smtClean="0"/>
                        <a:t>SM122</a:t>
                      </a:r>
                      <a:endParaRPr lang="en-US" sz="1400" b="1" dirty="0"/>
                    </a:p>
                  </a:txBody>
                  <a:tcPr anchor="ctr"/>
                </a:tc>
                <a:tc>
                  <a:txBody>
                    <a:bodyPr/>
                    <a:lstStyle/>
                    <a:p>
                      <a:pPr algn="ctr"/>
                      <a:r>
                        <a:rPr lang="en-US" sz="1400" dirty="0" smtClean="0"/>
                        <a:t>4-0-4</a:t>
                      </a:r>
                      <a:br>
                        <a:rPr lang="en-US" sz="1400" dirty="0" smtClean="0"/>
                      </a:br>
                      <a:r>
                        <a:rPr lang="en-US" sz="1400" dirty="0" smtClean="0"/>
                        <a:t>(4 </a:t>
                      </a:r>
                      <a:r>
                        <a:rPr lang="en-US" sz="1400" dirty="0" err="1" smtClean="0"/>
                        <a:t>cr</a:t>
                      </a:r>
                      <a:r>
                        <a:rPr lang="en-US" sz="1400" dirty="0" smtClean="0"/>
                        <a:t>)</a:t>
                      </a:r>
                      <a:endParaRPr lang="en-US" sz="1400" dirty="0"/>
                    </a:p>
                  </a:txBody>
                  <a:tcPr anchor="ctr"/>
                </a:tc>
              </a:tr>
              <a:tr h="597010">
                <a:tc>
                  <a:txBody>
                    <a:bodyPr/>
                    <a:lstStyle/>
                    <a:p>
                      <a:r>
                        <a:rPr lang="en-US" b="1" dirty="0" smtClean="0"/>
                        <a:t>Calculus II</a:t>
                      </a:r>
                      <a:endParaRPr lang="en-US" b="1" dirty="0"/>
                    </a:p>
                  </a:txBody>
                  <a:tcPr anchor="ctr"/>
                </a:tc>
                <a:tc>
                  <a:txBody>
                    <a:bodyPr/>
                    <a:lstStyle/>
                    <a:p>
                      <a:r>
                        <a:rPr lang="en-US" sz="1400" b="1" dirty="0" smtClean="0"/>
                        <a:t>SM122</a:t>
                      </a:r>
                      <a:endParaRPr lang="en-US" sz="1400" b="1" dirty="0"/>
                    </a:p>
                  </a:txBody>
                  <a:tcPr anchor="ctr"/>
                </a:tc>
                <a:tc>
                  <a:txBody>
                    <a:bodyPr/>
                    <a:lstStyle/>
                    <a:p>
                      <a:pPr algn="ctr"/>
                      <a:r>
                        <a:rPr lang="en-US" sz="1400" dirty="0" smtClean="0"/>
                        <a:t>4-0-4</a:t>
                      </a:r>
                      <a:br>
                        <a:rPr lang="en-US" sz="1400" dirty="0" smtClean="0"/>
                      </a:br>
                      <a:r>
                        <a:rPr lang="en-US" sz="1400" dirty="0" smtClean="0"/>
                        <a:t>(4 </a:t>
                      </a:r>
                      <a:r>
                        <a:rPr lang="en-US" sz="1400" dirty="0" err="1" smtClean="0"/>
                        <a:t>cr</a:t>
                      </a:r>
                      <a:r>
                        <a:rPr lang="en-US" sz="1400" dirty="0" smtClean="0"/>
                        <a:t>)</a:t>
                      </a:r>
                      <a:endParaRPr lang="en-US" sz="1400" dirty="0"/>
                    </a:p>
                  </a:txBody>
                  <a:tcPr anchor="ctr"/>
                </a:tc>
              </a:tr>
              <a:tr h="597010">
                <a:tc>
                  <a:txBody>
                    <a:bodyPr/>
                    <a:lstStyle/>
                    <a:p>
                      <a:r>
                        <a:rPr lang="en-US" b="1" dirty="0" err="1" smtClean="0"/>
                        <a:t>Calc</a:t>
                      </a:r>
                      <a:r>
                        <a:rPr lang="en-US" b="1" dirty="0" smtClean="0"/>
                        <a:t> III w/ Vector Fields</a:t>
                      </a:r>
                      <a:endParaRPr lang="en-US" b="1" dirty="0"/>
                    </a:p>
                  </a:txBody>
                  <a:tcPr anchor="ctr"/>
                </a:tc>
                <a:tc>
                  <a:txBody>
                    <a:bodyPr/>
                    <a:lstStyle/>
                    <a:p>
                      <a:r>
                        <a:rPr lang="en-US" sz="1400" b="1" dirty="0" smtClean="0"/>
                        <a:t>SM221</a:t>
                      </a:r>
                      <a:endParaRPr lang="en-US" sz="1400" b="1" dirty="0"/>
                    </a:p>
                  </a:txBody>
                  <a:tcPr anchor="ctr"/>
                </a:tc>
                <a:tc>
                  <a:txBody>
                    <a:bodyPr/>
                    <a:lstStyle/>
                    <a:p>
                      <a:pPr algn="ctr"/>
                      <a:r>
                        <a:rPr lang="en-US" sz="1400" dirty="0" smtClean="0"/>
                        <a:t>4-0-4</a:t>
                      </a:r>
                      <a:br>
                        <a:rPr lang="en-US" sz="1400" dirty="0" smtClean="0"/>
                      </a:br>
                      <a:r>
                        <a:rPr lang="en-US" sz="1400" dirty="0" smtClean="0"/>
                        <a:t>(4 </a:t>
                      </a:r>
                      <a:r>
                        <a:rPr lang="en-US" sz="1400" dirty="0" err="1" smtClean="0"/>
                        <a:t>cr</a:t>
                      </a:r>
                      <a:r>
                        <a:rPr lang="en-US" sz="1400" dirty="0" smtClean="0"/>
                        <a:t>)</a:t>
                      </a:r>
                      <a:endParaRPr lang="en-US" sz="1400" dirty="0"/>
                    </a:p>
                  </a:txBody>
                  <a:tcPr anchor="ctr"/>
                </a:tc>
              </a:tr>
              <a:tr h="597010">
                <a:tc>
                  <a:txBody>
                    <a:bodyPr/>
                    <a:lstStyle/>
                    <a:p>
                      <a:r>
                        <a:rPr lang="en-US" b="1" dirty="0" err="1" smtClean="0"/>
                        <a:t>Calc</a:t>
                      </a:r>
                      <a:r>
                        <a:rPr lang="en-US" b="1" dirty="0" smtClean="0"/>
                        <a:t> III w/ Vector Fields</a:t>
                      </a:r>
                      <a:endParaRPr lang="en-US" b="1" dirty="0"/>
                    </a:p>
                  </a:txBody>
                  <a:tcPr anchor="ctr"/>
                </a:tc>
                <a:tc>
                  <a:txBody>
                    <a:bodyPr/>
                    <a:lstStyle/>
                    <a:p>
                      <a:r>
                        <a:rPr lang="en-US" sz="1400" b="1" dirty="0" smtClean="0"/>
                        <a:t>SM221S</a:t>
                      </a:r>
                      <a:endParaRPr lang="en-US" sz="1400" b="1" dirty="0"/>
                    </a:p>
                  </a:txBody>
                  <a:tcPr anchor="ctr"/>
                </a:tc>
                <a:tc>
                  <a:txBody>
                    <a:bodyPr/>
                    <a:lstStyle/>
                    <a:p>
                      <a:pPr algn="ctr"/>
                      <a:r>
                        <a:rPr lang="en-US" sz="1400" dirty="0" smtClean="0"/>
                        <a:t>4-0-4</a:t>
                      </a:r>
                      <a:br>
                        <a:rPr lang="en-US" sz="1400" dirty="0" smtClean="0"/>
                      </a:br>
                      <a:r>
                        <a:rPr lang="en-US" sz="1400" dirty="0" smtClean="0"/>
                        <a:t>(4 </a:t>
                      </a:r>
                      <a:r>
                        <a:rPr lang="en-US" sz="1400" dirty="0" err="1" smtClean="0"/>
                        <a:t>cr</a:t>
                      </a:r>
                      <a:r>
                        <a:rPr lang="en-US" sz="1400" dirty="0" smtClean="0"/>
                        <a:t>)</a:t>
                      </a:r>
                      <a:endParaRPr lang="en-US" sz="1400" dirty="0"/>
                    </a:p>
                  </a:txBody>
                  <a:tcPr anchor="ctr"/>
                </a:tc>
              </a:tr>
              <a:tr h="737483">
                <a:tc>
                  <a:txBody>
                    <a:bodyPr/>
                    <a:lstStyle/>
                    <a:p>
                      <a:r>
                        <a:rPr lang="en-US" b="1" dirty="0" err="1" smtClean="0"/>
                        <a:t>Multivar</a:t>
                      </a:r>
                      <a:r>
                        <a:rPr lang="en-US" b="1" dirty="0" smtClean="0"/>
                        <a:t> </a:t>
                      </a:r>
                      <a:r>
                        <a:rPr lang="en-US" b="1" dirty="0" err="1" smtClean="0"/>
                        <a:t>Calc</a:t>
                      </a:r>
                      <a:r>
                        <a:rPr lang="en-US" b="1" dirty="0" smtClean="0"/>
                        <a:t> w/</a:t>
                      </a:r>
                      <a:br>
                        <a:rPr lang="en-US" b="1" dirty="0" smtClean="0"/>
                      </a:br>
                      <a:r>
                        <a:rPr lang="en-US" b="1" dirty="0" err="1" smtClean="0"/>
                        <a:t>Inf</a:t>
                      </a:r>
                      <a:r>
                        <a:rPr lang="en-US" b="1" dirty="0" smtClean="0"/>
                        <a:t> Series</a:t>
                      </a:r>
                      <a:endParaRPr lang="en-US" b="1" dirty="0"/>
                    </a:p>
                  </a:txBody>
                  <a:tcPr anchor="ctr"/>
                </a:tc>
                <a:tc>
                  <a:txBody>
                    <a:bodyPr/>
                    <a:lstStyle/>
                    <a:p>
                      <a:r>
                        <a:rPr lang="en-US" sz="1400" b="1" dirty="0" smtClean="0"/>
                        <a:t>SM221X</a:t>
                      </a:r>
                      <a:endParaRPr lang="en-US" sz="1400" b="1" dirty="0"/>
                    </a:p>
                  </a:txBody>
                  <a:tcPr anchor="ctr"/>
                </a:tc>
                <a:tc>
                  <a:txBody>
                    <a:bodyPr/>
                    <a:lstStyle/>
                    <a:p>
                      <a:pPr algn="ctr"/>
                      <a:r>
                        <a:rPr lang="en-US" sz="1400" dirty="0" smtClean="0"/>
                        <a:t>4-0-4</a:t>
                      </a:r>
                      <a:br>
                        <a:rPr lang="en-US" sz="1400" dirty="0" smtClean="0"/>
                      </a:br>
                      <a:r>
                        <a:rPr lang="en-US" sz="1400" dirty="0" smtClean="0"/>
                        <a:t>(4 </a:t>
                      </a:r>
                      <a:r>
                        <a:rPr lang="en-US" sz="1400" dirty="0" err="1" smtClean="0"/>
                        <a:t>cr</a:t>
                      </a:r>
                      <a:r>
                        <a:rPr lang="en-US" sz="1400" dirty="0" smtClean="0"/>
                        <a:t>)</a:t>
                      </a:r>
                      <a:endParaRPr lang="en-US" sz="1400" dirty="0"/>
                    </a:p>
                  </a:txBody>
                  <a:tcPr anchor="ctr"/>
                </a:tc>
              </a:tr>
              <a:tr h="597010">
                <a:tc>
                  <a:txBody>
                    <a:bodyPr/>
                    <a:lstStyle/>
                    <a:p>
                      <a:r>
                        <a:rPr lang="en-US" b="1" dirty="0" smtClean="0"/>
                        <a:t>Differential Equations</a:t>
                      </a:r>
                      <a:endParaRPr lang="en-US" b="1" dirty="0"/>
                    </a:p>
                  </a:txBody>
                  <a:tcPr anchor="ctr"/>
                </a:tc>
                <a:tc>
                  <a:txBody>
                    <a:bodyPr/>
                    <a:lstStyle/>
                    <a:p>
                      <a:r>
                        <a:rPr lang="en-US" sz="1400" b="1" dirty="0" smtClean="0"/>
                        <a:t>SM212P</a:t>
                      </a:r>
                      <a:endParaRPr lang="en-US" sz="1400" b="1" dirty="0"/>
                    </a:p>
                  </a:txBody>
                  <a:tcPr anchor="ctr"/>
                </a:tc>
                <a:tc>
                  <a:txBody>
                    <a:bodyPr/>
                    <a:lstStyle/>
                    <a:p>
                      <a:pPr algn="ctr"/>
                      <a:r>
                        <a:rPr lang="en-US" sz="1400" dirty="0" smtClean="0"/>
                        <a:t>4-0-4</a:t>
                      </a:r>
                      <a:br>
                        <a:rPr lang="en-US" sz="1400" dirty="0" smtClean="0"/>
                      </a:br>
                      <a:r>
                        <a:rPr lang="en-US" sz="1400" dirty="0" smtClean="0"/>
                        <a:t>(4 </a:t>
                      </a:r>
                      <a:r>
                        <a:rPr lang="en-US" sz="1400" dirty="0" err="1" smtClean="0"/>
                        <a:t>cr</a:t>
                      </a:r>
                      <a:r>
                        <a:rPr lang="en-US" sz="1400" dirty="0" smtClean="0"/>
                        <a:t>)</a:t>
                      </a:r>
                      <a:endParaRPr lang="en-US" sz="1400" dirty="0"/>
                    </a:p>
                  </a:txBody>
                  <a:tcPr anchor="ctr"/>
                </a:tc>
              </a:tr>
            </a:tbl>
          </a:graphicData>
        </a:graphic>
      </p:graphicFrame>
    </p:spTree>
    <p:extLst>
      <p:ext uri="{BB962C8B-B14F-4D97-AF65-F5344CB8AC3E}">
        <p14:creationId xmlns:p14="http://schemas.microsoft.com/office/powerpoint/2010/main" val="37557385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numCol="1"/>
          <a:lstStyle/>
          <a:p>
            <a:r>
              <a:rPr lang="en-US" dirty="0" smtClean="0"/>
              <a:t>Chemistry (SC)</a:t>
            </a:r>
            <a:endParaRPr lang="en-US" dirty="0"/>
          </a:p>
        </p:txBody>
      </p:sp>
      <p:graphicFrame>
        <p:nvGraphicFramePr>
          <p:cNvPr id="10" name="Content Placeholder 3"/>
          <p:cNvGraphicFramePr>
            <a:graphicFrameLocks noGrp="1"/>
          </p:cNvGraphicFramePr>
          <p:nvPr>
            <p:ph idx="13"/>
            <p:extLst>
              <p:ext uri="{D42A27DB-BD31-4B8C-83A1-F6EECF244321}">
                <p14:modId xmlns:p14="http://schemas.microsoft.com/office/powerpoint/2010/main" val="2413519144"/>
              </p:ext>
            </p:extLst>
          </p:nvPr>
        </p:nvGraphicFramePr>
        <p:xfrm>
          <a:off x="457198" y="1478278"/>
          <a:ext cx="4114801" cy="5113590"/>
        </p:xfrm>
        <a:graphic>
          <a:graphicData uri="http://schemas.openxmlformats.org/drawingml/2006/table">
            <a:tbl>
              <a:tblPr firstRow="1" bandRow="1">
                <a:tableStyleId>{5C22544A-7EE6-4342-B048-85BDC9FD1C3A}</a:tableStyleId>
              </a:tblPr>
              <a:tblGrid>
                <a:gridCol w="2590801"/>
                <a:gridCol w="838200"/>
                <a:gridCol w="685800"/>
              </a:tblGrid>
              <a:tr h="824772">
                <a:tc gridSpan="3">
                  <a:txBody>
                    <a:bodyPr/>
                    <a:lstStyle/>
                    <a:p>
                      <a:r>
                        <a:rPr lang="en-US" sz="2400" dirty="0" smtClean="0"/>
                        <a:t>FALL</a:t>
                      </a:r>
                      <a:endParaRPr lang="en-US" sz="2400" dirty="0"/>
                    </a:p>
                  </a:txBody>
                  <a:tcPr/>
                </a:tc>
                <a:tc hMerge="1">
                  <a:txBody>
                    <a:bodyPr/>
                    <a:lstStyle/>
                    <a:p>
                      <a:endParaRPr lang="en-US" dirty="0"/>
                    </a:p>
                  </a:txBody>
                  <a:tcPr/>
                </a:tc>
                <a:tc hMerge="1">
                  <a:txBody>
                    <a:bodyPr/>
                    <a:lstStyle/>
                    <a:p>
                      <a:endParaRPr lang="en-US"/>
                    </a:p>
                  </a:txBody>
                  <a:tcPr/>
                </a:tc>
              </a:tr>
              <a:tr h="1154682">
                <a:tc>
                  <a:txBody>
                    <a:bodyPr/>
                    <a:lstStyle/>
                    <a:p>
                      <a:r>
                        <a:rPr lang="en-US" b="1" dirty="0" smtClean="0"/>
                        <a:t>Foundations of </a:t>
                      </a:r>
                      <a:br>
                        <a:rPr lang="en-US" b="1" dirty="0" smtClean="0"/>
                      </a:br>
                      <a:r>
                        <a:rPr lang="en-US" b="1" dirty="0" smtClean="0"/>
                        <a:t>Chemistry I</a:t>
                      </a:r>
                      <a:endParaRPr lang="en-US" b="1" dirty="0"/>
                    </a:p>
                  </a:txBody>
                  <a:tcPr anchor="ctr"/>
                </a:tc>
                <a:tc>
                  <a:txBody>
                    <a:bodyPr/>
                    <a:lstStyle/>
                    <a:p>
                      <a:r>
                        <a:rPr lang="en-US" sz="1400" b="1" dirty="0" smtClean="0"/>
                        <a:t>SC111</a:t>
                      </a:r>
                      <a:endParaRPr lang="en-US" sz="1400" b="1" dirty="0"/>
                    </a:p>
                  </a:txBody>
                  <a:tcPr anchor="ctr"/>
                </a:tc>
                <a:tc>
                  <a:txBody>
                    <a:bodyPr/>
                    <a:lstStyle/>
                    <a:p>
                      <a:pPr algn="ctr"/>
                      <a:r>
                        <a:rPr lang="en-US" sz="1400" dirty="0" smtClean="0"/>
                        <a:t>3-2-4</a:t>
                      </a:r>
                      <a:br>
                        <a:rPr lang="en-US" sz="1400" dirty="0" smtClean="0"/>
                      </a:br>
                      <a:r>
                        <a:rPr lang="en-US" sz="1400" dirty="0" smtClean="0"/>
                        <a:t>(4 </a:t>
                      </a:r>
                      <a:r>
                        <a:rPr lang="en-US" sz="1400" dirty="0" err="1" smtClean="0"/>
                        <a:t>cr</a:t>
                      </a:r>
                      <a:r>
                        <a:rPr lang="en-US" sz="1400" dirty="0" smtClean="0"/>
                        <a:t>)</a:t>
                      </a:r>
                      <a:endParaRPr lang="en-US" sz="1400" dirty="0"/>
                    </a:p>
                  </a:txBody>
                  <a:tcPr anchor="ctr"/>
                </a:tc>
              </a:tr>
              <a:tr h="3134136">
                <a:tc>
                  <a:txBody>
                    <a:bodyPr/>
                    <a:lstStyle/>
                    <a:p>
                      <a:r>
                        <a:rPr lang="en-US" b="1" dirty="0" smtClean="0"/>
                        <a:t>Modern Chemistry</a:t>
                      </a:r>
                      <a:r>
                        <a:rPr lang="en-US" dirty="0" smtClean="0"/>
                        <a:t/>
                      </a:r>
                      <a:br>
                        <a:rPr lang="en-US" dirty="0" smtClean="0"/>
                      </a:br>
                      <a:r>
                        <a:rPr lang="en-US" sz="1800" i="1" dirty="0" smtClean="0"/>
                        <a:t>(Course for midshipmen who validated one semester of Chemistry)</a:t>
                      </a:r>
                    </a:p>
                    <a:p>
                      <a:endParaRPr lang="en-US" sz="1800" i="1" dirty="0" smtClean="0"/>
                    </a:p>
                    <a:p>
                      <a:endParaRPr lang="en-US" sz="1800" i="1" dirty="0"/>
                    </a:p>
                  </a:txBody>
                  <a:tcPr anchor="ctr"/>
                </a:tc>
                <a:tc>
                  <a:txBody>
                    <a:bodyPr/>
                    <a:lstStyle/>
                    <a:p>
                      <a:r>
                        <a:rPr lang="en-US" sz="1400" b="1" dirty="0" smtClean="0"/>
                        <a:t>SC151</a:t>
                      </a:r>
                    </a:p>
                    <a:p>
                      <a:endParaRPr lang="en-US" sz="1400" b="1" dirty="0" smtClean="0"/>
                    </a:p>
                    <a:p>
                      <a:endParaRPr lang="en-US" sz="1400" b="1" dirty="0" smtClean="0"/>
                    </a:p>
                    <a:p>
                      <a:endParaRPr lang="en-US" sz="1400" b="1" dirty="0" smtClean="0"/>
                    </a:p>
                    <a:p>
                      <a:endParaRPr lang="en-US" sz="1400" b="1" dirty="0"/>
                    </a:p>
                  </a:txBody>
                  <a:tcPr anchor="ctr"/>
                </a:tc>
                <a:tc>
                  <a:txBody>
                    <a:bodyPr/>
                    <a:lstStyle/>
                    <a:p>
                      <a:pPr algn="ctr"/>
                      <a:r>
                        <a:rPr lang="en-US" sz="1400" dirty="0" smtClean="0"/>
                        <a:t>3-2-4</a:t>
                      </a:r>
                      <a:br>
                        <a:rPr lang="en-US" sz="1400" dirty="0" smtClean="0"/>
                      </a:br>
                      <a:r>
                        <a:rPr lang="en-US" sz="1400" dirty="0" smtClean="0"/>
                        <a:t>(4 </a:t>
                      </a:r>
                      <a:r>
                        <a:rPr lang="en-US" sz="1400" dirty="0" err="1" smtClean="0"/>
                        <a:t>cr</a:t>
                      </a:r>
                      <a:r>
                        <a:rPr lang="en-US" sz="1400" dirty="0" smtClean="0"/>
                        <a:t>)</a:t>
                      </a:r>
                    </a:p>
                    <a:p>
                      <a:pPr algn="ctr"/>
                      <a:endParaRPr lang="en-US" sz="1400" dirty="0" smtClean="0"/>
                    </a:p>
                    <a:p>
                      <a:pPr algn="ctr"/>
                      <a:endParaRPr lang="en-US" sz="1400" dirty="0" smtClean="0"/>
                    </a:p>
                    <a:p>
                      <a:pPr algn="ctr"/>
                      <a:endParaRPr lang="en-US" sz="1400" dirty="0" smtClean="0"/>
                    </a:p>
                    <a:p>
                      <a:pPr algn="ctr"/>
                      <a:endParaRPr lang="en-US" sz="1400" dirty="0"/>
                    </a:p>
                  </a:txBody>
                  <a:tcPr anchor="ctr"/>
                </a:tc>
              </a:tr>
            </a:tbl>
          </a:graphicData>
        </a:graphic>
      </p:graphicFrame>
      <p:graphicFrame>
        <p:nvGraphicFramePr>
          <p:cNvPr id="13" name="Content Placeholder 3"/>
          <p:cNvGraphicFramePr>
            <a:graphicFrameLocks/>
          </p:cNvGraphicFramePr>
          <p:nvPr>
            <p:extLst>
              <p:ext uri="{D42A27DB-BD31-4B8C-83A1-F6EECF244321}">
                <p14:modId xmlns:p14="http://schemas.microsoft.com/office/powerpoint/2010/main" val="816596853"/>
              </p:ext>
            </p:extLst>
          </p:nvPr>
        </p:nvGraphicFramePr>
        <p:xfrm>
          <a:off x="4724399" y="1478279"/>
          <a:ext cx="4114801" cy="5113589"/>
        </p:xfrm>
        <a:graphic>
          <a:graphicData uri="http://schemas.openxmlformats.org/drawingml/2006/table">
            <a:tbl>
              <a:tblPr firstRow="1" bandRow="1">
                <a:tableStyleId>{5C22544A-7EE6-4342-B048-85BDC9FD1C3A}</a:tableStyleId>
              </a:tblPr>
              <a:tblGrid>
                <a:gridCol w="2590801"/>
                <a:gridCol w="838200"/>
                <a:gridCol w="685800"/>
              </a:tblGrid>
              <a:tr h="824772">
                <a:tc gridSpan="3">
                  <a:txBody>
                    <a:bodyPr/>
                    <a:lstStyle/>
                    <a:p>
                      <a:r>
                        <a:rPr lang="en-US" sz="2400" dirty="0" smtClean="0"/>
                        <a:t>SPRING</a:t>
                      </a:r>
                      <a:endParaRPr lang="en-US" sz="2400" dirty="0"/>
                    </a:p>
                  </a:txBody>
                  <a:tcPr/>
                </a:tc>
                <a:tc hMerge="1">
                  <a:txBody>
                    <a:bodyPr/>
                    <a:lstStyle/>
                    <a:p>
                      <a:endParaRPr lang="en-US" dirty="0"/>
                    </a:p>
                  </a:txBody>
                  <a:tcPr/>
                </a:tc>
                <a:tc hMerge="1">
                  <a:txBody>
                    <a:bodyPr/>
                    <a:lstStyle/>
                    <a:p>
                      <a:endParaRPr lang="en-US"/>
                    </a:p>
                  </a:txBody>
                  <a:tcPr/>
                </a:tc>
              </a:tr>
              <a:tr h="1154682">
                <a:tc>
                  <a:txBody>
                    <a:bodyPr/>
                    <a:lstStyle/>
                    <a:p>
                      <a:r>
                        <a:rPr lang="en-US" b="1" dirty="0" smtClean="0"/>
                        <a:t>Foundations</a:t>
                      </a:r>
                      <a:r>
                        <a:rPr lang="en-US" b="1" baseline="0" dirty="0" smtClean="0"/>
                        <a:t> of </a:t>
                      </a:r>
                      <a:br>
                        <a:rPr lang="en-US" b="1" baseline="0" dirty="0" smtClean="0"/>
                      </a:br>
                      <a:r>
                        <a:rPr lang="en-US" b="1" baseline="0" dirty="0" smtClean="0"/>
                        <a:t>Chemistry II</a:t>
                      </a:r>
                      <a:endParaRPr lang="en-US" b="1" dirty="0"/>
                    </a:p>
                  </a:txBody>
                  <a:tcPr anchor="ctr"/>
                </a:tc>
                <a:tc>
                  <a:txBody>
                    <a:bodyPr/>
                    <a:lstStyle/>
                    <a:p>
                      <a:r>
                        <a:rPr lang="en-US" sz="1400" b="1" dirty="0" smtClean="0"/>
                        <a:t>SC112</a:t>
                      </a:r>
                      <a:endParaRPr lang="en-US" sz="1400" b="1" dirty="0"/>
                    </a:p>
                  </a:txBody>
                  <a:tcPr anchor="ctr"/>
                </a:tc>
                <a:tc>
                  <a:txBody>
                    <a:bodyPr/>
                    <a:lstStyle/>
                    <a:p>
                      <a:pPr algn="ctr"/>
                      <a:r>
                        <a:rPr lang="en-US" sz="1400" dirty="0" smtClean="0"/>
                        <a:t>3-2-4</a:t>
                      </a:r>
                      <a:br>
                        <a:rPr lang="en-US" sz="1400" dirty="0" smtClean="0"/>
                      </a:br>
                      <a:r>
                        <a:rPr lang="en-US" sz="1400" dirty="0" smtClean="0"/>
                        <a:t>(4 </a:t>
                      </a:r>
                      <a:r>
                        <a:rPr lang="en-US" sz="1400" dirty="0" err="1" smtClean="0"/>
                        <a:t>cr</a:t>
                      </a:r>
                      <a:r>
                        <a:rPr lang="en-US" sz="1400" dirty="0" smtClean="0"/>
                        <a:t>)</a:t>
                      </a:r>
                      <a:endParaRPr lang="en-US" sz="1400" dirty="0"/>
                    </a:p>
                  </a:txBody>
                  <a:tcPr anchor="ctr"/>
                </a:tc>
              </a:tr>
              <a:tr h="3134135">
                <a:tc gridSpan="2">
                  <a:txBody>
                    <a:bodyPr/>
                    <a:lstStyle/>
                    <a:p>
                      <a:r>
                        <a:rPr lang="en-US" dirty="0" smtClean="0"/>
                        <a:t>No Specific </a:t>
                      </a:r>
                      <a:br>
                        <a:rPr lang="en-US" dirty="0" smtClean="0"/>
                      </a:br>
                      <a:r>
                        <a:rPr lang="en-US" dirty="0" smtClean="0"/>
                        <a:t>Follow-On Course</a:t>
                      </a:r>
                    </a:p>
                    <a:p>
                      <a:r>
                        <a:rPr lang="en-US" i="1" dirty="0" smtClean="0"/>
                        <a:t>(Some Possibilities Include:  HH215P, FP210, FP220, FP230, HE217, or SP211P)</a:t>
                      </a:r>
                    </a:p>
                    <a:p>
                      <a:endParaRPr lang="en-US" dirty="0"/>
                    </a:p>
                  </a:txBody>
                  <a:tcPr anchor="ctr"/>
                </a:tc>
                <a:tc hMerge="1">
                  <a:txBody>
                    <a:bodyPr/>
                    <a:lstStyle/>
                    <a:p>
                      <a:endParaRPr lang="en-US" sz="1400" dirty="0"/>
                    </a:p>
                  </a:txBody>
                  <a:tcPr anchor="ctr"/>
                </a:tc>
                <a:tc>
                  <a:txBody>
                    <a:bodyPr/>
                    <a:lstStyle/>
                    <a:p>
                      <a:pPr algn="ctr"/>
                      <a:endParaRPr lang="en-US" sz="1400" dirty="0"/>
                    </a:p>
                  </a:txBody>
                  <a:tcPr anchor="ctr"/>
                </a:tc>
              </a:tr>
            </a:tbl>
          </a:graphicData>
        </a:graphic>
      </p:graphicFrame>
    </p:spTree>
    <p:extLst>
      <p:ext uri="{BB962C8B-B14F-4D97-AF65-F5344CB8AC3E}">
        <p14:creationId xmlns:p14="http://schemas.microsoft.com/office/powerpoint/2010/main" val="139778854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numCol="1"/>
          <a:lstStyle/>
          <a:p>
            <a:r>
              <a:rPr lang="en-US" dirty="0" smtClean="0"/>
              <a:t>English (HE)</a:t>
            </a:r>
            <a:endParaRPr lang="en-US" dirty="0"/>
          </a:p>
        </p:txBody>
      </p:sp>
      <p:graphicFrame>
        <p:nvGraphicFramePr>
          <p:cNvPr id="10" name="Content Placeholder 3"/>
          <p:cNvGraphicFramePr>
            <a:graphicFrameLocks noGrp="1"/>
          </p:cNvGraphicFramePr>
          <p:nvPr>
            <p:ph idx="13"/>
            <p:extLst>
              <p:ext uri="{D42A27DB-BD31-4B8C-83A1-F6EECF244321}">
                <p14:modId xmlns:p14="http://schemas.microsoft.com/office/powerpoint/2010/main" val="3414324858"/>
              </p:ext>
            </p:extLst>
          </p:nvPr>
        </p:nvGraphicFramePr>
        <p:xfrm>
          <a:off x="457198" y="1478280"/>
          <a:ext cx="4114801" cy="5074920"/>
        </p:xfrm>
        <a:graphic>
          <a:graphicData uri="http://schemas.openxmlformats.org/drawingml/2006/table">
            <a:tbl>
              <a:tblPr firstRow="1" bandRow="1">
                <a:tableStyleId>{5C22544A-7EE6-4342-B048-85BDC9FD1C3A}</a:tableStyleId>
              </a:tblPr>
              <a:tblGrid>
                <a:gridCol w="2590801"/>
                <a:gridCol w="838200"/>
                <a:gridCol w="685800"/>
              </a:tblGrid>
              <a:tr h="604157">
                <a:tc gridSpan="3">
                  <a:txBody>
                    <a:bodyPr/>
                    <a:lstStyle/>
                    <a:p>
                      <a:r>
                        <a:rPr lang="en-US" sz="2400" dirty="0" smtClean="0"/>
                        <a:t>FALL</a:t>
                      </a:r>
                      <a:endParaRPr lang="en-US" sz="2400" dirty="0"/>
                    </a:p>
                  </a:txBody>
                  <a:tcPr/>
                </a:tc>
                <a:tc hMerge="1">
                  <a:txBody>
                    <a:bodyPr/>
                    <a:lstStyle/>
                    <a:p>
                      <a:endParaRPr lang="en-US" dirty="0"/>
                    </a:p>
                  </a:txBody>
                  <a:tcPr/>
                </a:tc>
                <a:tc hMerge="1">
                  <a:txBody>
                    <a:bodyPr/>
                    <a:lstStyle/>
                    <a:p>
                      <a:endParaRPr lang="en-US"/>
                    </a:p>
                  </a:txBody>
                  <a:tcPr/>
                </a:tc>
              </a:tr>
              <a:tr h="845820">
                <a:tc>
                  <a:txBody>
                    <a:bodyPr/>
                    <a:lstStyle/>
                    <a:p>
                      <a:r>
                        <a:rPr lang="en-US" b="1" dirty="0" smtClean="0"/>
                        <a:t>Practical </a:t>
                      </a:r>
                      <a:br>
                        <a:rPr lang="en-US" b="1" dirty="0" smtClean="0"/>
                      </a:br>
                      <a:r>
                        <a:rPr lang="en-US" b="1" dirty="0" smtClean="0"/>
                        <a:t>Writing</a:t>
                      </a:r>
                      <a:endParaRPr lang="en-US" b="1" dirty="0"/>
                    </a:p>
                  </a:txBody>
                  <a:tcPr anchor="ctr"/>
                </a:tc>
                <a:tc>
                  <a:txBody>
                    <a:bodyPr/>
                    <a:lstStyle/>
                    <a:p>
                      <a:r>
                        <a:rPr lang="en-US" sz="1400" b="1" dirty="0" smtClean="0"/>
                        <a:t>HE101</a:t>
                      </a:r>
                      <a:endParaRPr lang="en-US" sz="1400" b="1" dirty="0"/>
                    </a:p>
                  </a:txBody>
                  <a:tcPr anchor="ctr"/>
                </a:tc>
                <a:tc>
                  <a:txBody>
                    <a:bodyPr/>
                    <a:lstStyle/>
                    <a:p>
                      <a:pPr algn="ctr"/>
                      <a:r>
                        <a:rPr lang="en-US" sz="1400" dirty="0" smtClean="0"/>
                        <a:t>3-0-3</a:t>
                      </a:r>
                      <a:br>
                        <a:rPr lang="en-US" sz="1400" dirty="0" smtClean="0"/>
                      </a:br>
                      <a:r>
                        <a:rPr lang="en-US" sz="1400" dirty="0" smtClean="0"/>
                        <a:t>(3 </a:t>
                      </a:r>
                      <a:r>
                        <a:rPr lang="en-US" sz="1400" dirty="0" err="1" smtClean="0"/>
                        <a:t>cr</a:t>
                      </a:r>
                      <a:r>
                        <a:rPr lang="en-US" sz="1400" dirty="0" smtClean="0"/>
                        <a:t>)</a:t>
                      </a:r>
                      <a:endParaRPr lang="en-US" sz="1400" dirty="0"/>
                    </a:p>
                  </a:txBody>
                  <a:tcPr anchor="ctr"/>
                </a:tc>
              </a:tr>
              <a:tr h="845820">
                <a:tc>
                  <a:txBody>
                    <a:bodyPr/>
                    <a:lstStyle/>
                    <a:p>
                      <a:r>
                        <a:rPr lang="en-US" b="1" dirty="0" smtClean="0"/>
                        <a:t>Rhetoric and </a:t>
                      </a:r>
                      <a:br>
                        <a:rPr lang="en-US" b="1" dirty="0" smtClean="0"/>
                      </a:br>
                      <a:r>
                        <a:rPr lang="en-US" b="1" dirty="0" smtClean="0"/>
                        <a:t>Intro to Literature I</a:t>
                      </a:r>
                      <a:endParaRPr lang="en-US" sz="1800" i="1" dirty="0"/>
                    </a:p>
                  </a:txBody>
                  <a:tcPr anchor="ctr"/>
                </a:tc>
                <a:tc>
                  <a:txBody>
                    <a:bodyPr/>
                    <a:lstStyle/>
                    <a:p>
                      <a:r>
                        <a:rPr lang="en-US" sz="1400" b="1" dirty="0" smtClean="0"/>
                        <a:t>HE111</a:t>
                      </a:r>
                      <a:endParaRPr lang="en-US" sz="1400" b="1" dirty="0"/>
                    </a:p>
                  </a:txBody>
                  <a:tcPr anchor="ctr"/>
                </a:tc>
                <a:tc>
                  <a:txBody>
                    <a:bodyPr/>
                    <a:lstStyle/>
                    <a:p>
                      <a:pPr algn="ctr"/>
                      <a:r>
                        <a:rPr lang="en-US" sz="1400" dirty="0" smtClean="0"/>
                        <a:t>3-0-3</a:t>
                      </a:r>
                      <a:br>
                        <a:rPr lang="en-US" sz="1400" dirty="0" smtClean="0"/>
                      </a:br>
                      <a:r>
                        <a:rPr lang="en-US" sz="1400" dirty="0" smtClean="0"/>
                        <a:t>(3 </a:t>
                      </a:r>
                      <a:r>
                        <a:rPr lang="en-US" sz="1400" dirty="0" err="1" smtClean="0"/>
                        <a:t>cr</a:t>
                      </a:r>
                      <a:r>
                        <a:rPr lang="en-US" sz="1400" dirty="0" smtClean="0"/>
                        <a:t>)</a:t>
                      </a:r>
                      <a:endParaRPr lang="en-US" sz="1400" dirty="0"/>
                    </a:p>
                  </a:txBody>
                  <a:tcPr anchor="ctr"/>
                </a:tc>
              </a:tr>
              <a:tr h="845820">
                <a:tc>
                  <a:txBody>
                    <a:bodyPr/>
                    <a:lstStyle/>
                    <a:p>
                      <a:r>
                        <a:rPr lang="en-US" b="1" dirty="0" smtClean="0"/>
                        <a:t>Rhetoric and </a:t>
                      </a:r>
                      <a:br>
                        <a:rPr lang="en-US" b="1" dirty="0" smtClean="0"/>
                      </a:br>
                      <a:r>
                        <a:rPr lang="en-US" b="1" dirty="0" smtClean="0"/>
                        <a:t>Intro to Literature I</a:t>
                      </a:r>
                      <a:endParaRPr lang="en-US" sz="1800" i="1" dirty="0"/>
                    </a:p>
                  </a:txBody>
                  <a:tcPr anchor="ctr"/>
                </a:tc>
                <a:tc>
                  <a:txBody>
                    <a:bodyPr/>
                    <a:lstStyle/>
                    <a:p>
                      <a:r>
                        <a:rPr lang="en-US" sz="1400" b="1" dirty="0" smtClean="0"/>
                        <a:t>HE111S</a:t>
                      </a:r>
                      <a:br>
                        <a:rPr lang="en-US" sz="1400" b="1" dirty="0" smtClean="0"/>
                      </a:br>
                      <a:r>
                        <a:rPr lang="en-US" sz="1400" b="0" dirty="0" smtClean="0"/>
                        <a:t>(Honors)</a:t>
                      </a:r>
                      <a:endParaRPr lang="en-US" sz="1400" b="0" dirty="0"/>
                    </a:p>
                  </a:txBody>
                  <a:tcPr anchor="ctr"/>
                </a:tc>
                <a:tc>
                  <a:txBody>
                    <a:bodyPr/>
                    <a:lstStyle/>
                    <a:p>
                      <a:pPr algn="ctr"/>
                      <a:r>
                        <a:rPr lang="en-US" sz="1400" dirty="0" smtClean="0"/>
                        <a:t>3-0-3</a:t>
                      </a:r>
                      <a:br>
                        <a:rPr lang="en-US" sz="1400" dirty="0" smtClean="0"/>
                      </a:br>
                      <a:r>
                        <a:rPr lang="en-US" sz="1400" dirty="0" smtClean="0"/>
                        <a:t>(3 </a:t>
                      </a:r>
                      <a:r>
                        <a:rPr lang="en-US" sz="1400" dirty="0" err="1" smtClean="0"/>
                        <a:t>cr</a:t>
                      </a:r>
                      <a:r>
                        <a:rPr lang="en-US" sz="1400" dirty="0" smtClean="0"/>
                        <a:t>)</a:t>
                      </a:r>
                      <a:endParaRPr lang="en-US" sz="1400" dirty="0"/>
                    </a:p>
                  </a:txBody>
                  <a:tcPr anchor="ctr"/>
                </a:tc>
              </a:tr>
              <a:tr h="1933303">
                <a:tc>
                  <a:txBody>
                    <a:bodyPr/>
                    <a:lstStyle/>
                    <a:p>
                      <a:r>
                        <a:rPr lang="en-US" b="1" dirty="0" smtClean="0"/>
                        <a:t>Rhetoric and </a:t>
                      </a:r>
                      <a:br>
                        <a:rPr lang="en-US" b="1" dirty="0" smtClean="0"/>
                      </a:br>
                      <a:r>
                        <a:rPr lang="en-US" b="1" dirty="0" smtClean="0"/>
                        <a:t>Intro to Literature II</a:t>
                      </a:r>
                    </a:p>
                    <a:p>
                      <a:endParaRPr lang="en-US" sz="1800" b="1" i="1" dirty="0" smtClean="0"/>
                    </a:p>
                    <a:p>
                      <a:endParaRPr lang="en-US" sz="1800" b="1" i="1" dirty="0" smtClean="0"/>
                    </a:p>
                    <a:p>
                      <a:endParaRPr lang="en-US" sz="1800" i="1" dirty="0"/>
                    </a:p>
                  </a:txBody>
                  <a:tcPr anchor="ctr"/>
                </a:tc>
                <a:tc>
                  <a:txBody>
                    <a:bodyPr/>
                    <a:lstStyle/>
                    <a:p>
                      <a:r>
                        <a:rPr lang="en-US" sz="1400" b="1" dirty="0" smtClean="0"/>
                        <a:t>HE112</a:t>
                      </a:r>
                    </a:p>
                    <a:p>
                      <a:endParaRPr lang="en-US" sz="1400" b="1" dirty="0" smtClean="0"/>
                    </a:p>
                    <a:p>
                      <a:endParaRPr lang="en-US" sz="1400" b="1" dirty="0" smtClean="0"/>
                    </a:p>
                    <a:p>
                      <a:endParaRPr lang="en-US" sz="1400" b="1" dirty="0" smtClean="0"/>
                    </a:p>
                    <a:p>
                      <a:endParaRPr lang="en-US" sz="1400" b="1" dirty="0"/>
                    </a:p>
                  </a:txBody>
                  <a:tcPr anchor="ctr"/>
                </a:tc>
                <a:tc>
                  <a:txBody>
                    <a:bodyPr/>
                    <a:lstStyle/>
                    <a:p>
                      <a:pPr algn="ctr"/>
                      <a:r>
                        <a:rPr lang="en-US" sz="1400" dirty="0" smtClean="0"/>
                        <a:t>3-0-3</a:t>
                      </a:r>
                      <a:br>
                        <a:rPr lang="en-US" sz="1400" dirty="0" smtClean="0"/>
                      </a:br>
                      <a:r>
                        <a:rPr lang="en-US" sz="1400" dirty="0" smtClean="0"/>
                        <a:t>(3 </a:t>
                      </a:r>
                      <a:r>
                        <a:rPr lang="en-US" sz="1400" dirty="0" err="1" smtClean="0"/>
                        <a:t>cr</a:t>
                      </a:r>
                      <a:r>
                        <a:rPr lang="en-US" sz="1400" dirty="0" smtClean="0"/>
                        <a:t>)</a:t>
                      </a:r>
                    </a:p>
                    <a:p>
                      <a:pPr algn="ctr"/>
                      <a:endParaRPr lang="en-US" sz="1400" dirty="0" smtClean="0"/>
                    </a:p>
                    <a:p>
                      <a:pPr algn="ctr"/>
                      <a:endParaRPr lang="en-US" sz="1400" dirty="0" smtClean="0"/>
                    </a:p>
                    <a:p>
                      <a:pPr algn="ctr"/>
                      <a:endParaRPr lang="en-US" sz="1400" dirty="0" smtClean="0"/>
                    </a:p>
                    <a:p>
                      <a:pPr algn="ctr"/>
                      <a:endParaRPr lang="en-US" sz="1400" dirty="0"/>
                    </a:p>
                  </a:txBody>
                  <a:tcPr anchor="ctr"/>
                </a:tc>
              </a:tr>
            </a:tbl>
          </a:graphicData>
        </a:graphic>
      </p:graphicFrame>
      <p:graphicFrame>
        <p:nvGraphicFramePr>
          <p:cNvPr id="13" name="Content Placeholder 3"/>
          <p:cNvGraphicFramePr>
            <a:graphicFrameLocks/>
          </p:cNvGraphicFramePr>
          <p:nvPr>
            <p:extLst>
              <p:ext uri="{D42A27DB-BD31-4B8C-83A1-F6EECF244321}">
                <p14:modId xmlns:p14="http://schemas.microsoft.com/office/powerpoint/2010/main" val="345568460"/>
              </p:ext>
            </p:extLst>
          </p:nvPr>
        </p:nvGraphicFramePr>
        <p:xfrm>
          <a:off x="4724399" y="1478280"/>
          <a:ext cx="4114801" cy="5074920"/>
        </p:xfrm>
        <a:graphic>
          <a:graphicData uri="http://schemas.openxmlformats.org/drawingml/2006/table">
            <a:tbl>
              <a:tblPr firstRow="1" bandRow="1">
                <a:tableStyleId>{5C22544A-7EE6-4342-B048-85BDC9FD1C3A}</a:tableStyleId>
              </a:tblPr>
              <a:tblGrid>
                <a:gridCol w="2590801"/>
                <a:gridCol w="838200"/>
                <a:gridCol w="685800"/>
              </a:tblGrid>
              <a:tr h="604157">
                <a:tc gridSpan="3">
                  <a:txBody>
                    <a:bodyPr/>
                    <a:lstStyle/>
                    <a:p>
                      <a:r>
                        <a:rPr lang="en-US" sz="2400" dirty="0" smtClean="0"/>
                        <a:t>SPRING</a:t>
                      </a:r>
                      <a:endParaRPr lang="en-US" sz="2400" dirty="0"/>
                    </a:p>
                  </a:txBody>
                  <a:tcPr/>
                </a:tc>
                <a:tc hMerge="1">
                  <a:txBody>
                    <a:bodyPr/>
                    <a:lstStyle/>
                    <a:p>
                      <a:endParaRPr lang="en-US" dirty="0"/>
                    </a:p>
                  </a:txBody>
                  <a:tcPr/>
                </a:tc>
                <a:tc hMerge="1">
                  <a:txBody>
                    <a:bodyPr/>
                    <a:lstStyle/>
                    <a:p>
                      <a:endParaRPr lang="en-US"/>
                    </a:p>
                  </a:txBody>
                  <a:tcPr/>
                </a:tc>
              </a:tr>
              <a:tr h="845820">
                <a:tc>
                  <a:txBody>
                    <a:bodyPr/>
                    <a:lstStyle/>
                    <a:p>
                      <a:r>
                        <a:rPr lang="en-US" b="1" dirty="0" smtClean="0"/>
                        <a:t>Rhetoric and </a:t>
                      </a:r>
                      <a:br>
                        <a:rPr lang="en-US" b="1" dirty="0" smtClean="0"/>
                      </a:br>
                      <a:r>
                        <a:rPr lang="en-US" b="1" dirty="0" smtClean="0"/>
                        <a:t>Intro to Literature I</a:t>
                      </a:r>
                      <a:endParaRPr lang="en-US" sz="1800" i="1" dirty="0"/>
                    </a:p>
                  </a:txBody>
                  <a:tcPr anchor="ctr"/>
                </a:tc>
                <a:tc>
                  <a:txBody>
                    <a:bodyPr/>
                    <a:lstStyle/>
                    <a:p>
                      <a:r>
                        <a:rPr lang="en-US" sz="1400" b="1" dirty="0" smtClean="0"/>
                        <a:t>HE111</a:t>
                      </a:r>
                      <a:endParaRPr lang="en-US" sz="1400" b="1" dirty="0"/>
                    </a:p>
                  </a:txBody>
                  <a:tcPr anchor="ctr"/>
                </a:tc>
                <a:tc>
                  <a:txBody>
                    <a:bodyPr/>
                    <a:lstStyle/>
                    <a:p>
                      <a:pPr algn="ctr"/>
                      <a:r>
                        <a:rPr lang="en-US" sz="1400" dirty="0" smtClean="0"/>
                        <a:t>3-0-3</a:t>
                      </a:r>
                      <a:br>
                        <a:rPr lang="en-US" sz="1400" dirty="0" smtClean="0"/>
                      </a:br>
                      <a:r>
                        <a:rPr lang="en-US" sz="1400" dirty="0" smtClean="0"/>
                        <a:t>(3 </a:t>
                      </a:r>
                      <a:r>
                        <a:rPr lang="en-US" sz="1400" dirty="0" err="1" smtClean="0"/>
                        <a:t>cr</a:t>
                      </a:r>
                      <a:r>
                        <a:rPr lang="en-US" sz="1400" dirty="0" smtClean="0"/>
                        <a:t>)</a:t>
                      </a:r>
                      <a:endParaRPr lang="en-US" sz="1400" dirty="0"/>
                    </a:p>
                  </a:txBody>
                  <a:tcPr anchor="ctr"/>
                </a:tc>
              </a:tr>
              <a:tr h="845820">
                <a:tc>
                  <a:txBody>
                    <a:bodyPr/>
                    <a:lstStyle/>
                    <a:p>
                      <a:r>
                        <a:rPr lang="en-US" b="1" dirty="0" smtClean="0"/>
                        <a:t>Rhetoric and </a:t>
                      </a:r>
                      <a:br>
                        <a:rPr lang="en-US" b="1" dirty="0" smtClean="0"/>
                      </a:br>
                      <a:r>
                        <a:rPr lang="en-US" b="1" dirty="0" smtClean="0"/>
                        <a:t>Intro to Literature II</a:t>
                      </a:r>
                      <a:endParaRPr lang="en-US" sz="1800" i="1" dirty="0"/>
                    </a:p>
                  </a:txBody>
                  <a:tcPr anchor="ctr"/>
                </a:tc>
                <a:tc>
                  <a:txBody>
                    <a:bodyPr/>
                    <a:lstStyle/>
                    <a:p>
                      <a:r>
                        <a:rPr lang="en-US" sz="1400" b="1" dirty="0" smtClean="0"/>
                        <a:t>HE112</a:t>
                      </a:r>
                      <a:endParaRPr lang="en-US" sz="1400" b="1" dirty="0"/>
                    </a:p>
                  </a:txBody>
                  <a:tcPr anchor="ctr"/>
                </a:tc>
                <a:tc>
                  <a:txBody>
                    <a:bodyPr/>
                    <a:lstStyle/>
                    <a:p>
                      <a:pPr algn="ctr"/>
                      <a:r>
                        <a:rPr lang="en-US" sz="1400" dirty="0" smtClean="0"/>
                        <a:t>3-0-3</a:t>
                      </a:r>
                      <a:br>
                        <a:rPr lang="en-US" sz="1400" dirty="0" smtClean="0"/>
                      </a:br>
                      <a:r>
                        <a:rPr lang="en-US" sz="1400" dirty="0" smtClean="0"/>
                        <a:t>(3 </a:t>
                      </a:r>
                      <a:r>
                        <a:rPr lang="en-US" sz="1400" dirty="0" err="1" smtClean="0"/>
                        <a:t>cr</a:t>
                      </a:r>
                      <a:r>
                        <a:rPr lang="en-US" sz="1400" dirty="0" smtClean="0"/>
                        <a:t>)</a:t>
                      </a:r>
                      <a:endParaRPr lang="en-US" sz="1400" dirty="0"/>
                    </a:p>
                  </a:txBody>
                  <a:tcPr anchor="ctr"/>
                </a:tc>
              </a:tr>
              <a:tr h="845820">
                <a:tc>
                  <a:txBody>
                    <a:bodyPr/>
                    <a:lstStyle/>
                    <a:p>
                      <a:r>
                        <a:rPr lang="en-US" b="1" dirty="0" smtClean="0"/>
                        <a:t>Rhetoric and </a:t>
                      </a:r>
                      <a:br>
                        <a:rPr lang="en-US" b="1" dirty="0" smtClean="0"/>
                      </a:br>
                      <a:r>
                        <a:rPr lang="en-US" b="1" dirty="0" smtClean="0"/>
                        <a:t>Intro to Literature II</a:t>
                      </a:r>
                      <a:endParaRPr lang="en-US" sz="1800" i="1" dirty="0"/>
                    </a:p>
                  </a:txBody>
                  <a:tcPr anchor="ctr"/>
                </a:tc>
                <a:tc>
                  <a:txBody>
                    <a:bodyPr/>
                    <a:lstStyle/>
                    <a:p>
                      <a:r>
                        <a:rPr lang="en-US" sz="1400" b="1" dirty="0" smtClean="0"/>
                        <a:t>HE112S</a:t>
                      </a:r>
                      <a:br>
                        <a:rPr lang="en-US" sz="1400" b="1" dirty="0" smtClean="0"/>
                      </a:br>
                      <a:r>
                        <a:rPr lang="en-US" sz="1400" b="0" dirty="0" smtClean="0"/>
                        <a:t>(Honors)</a:t>
                      </a:r>
                      <a:endParaRPr lang="en-US" sz="1400" b="0" dirty="0"/>
                    </a:p>
                  </a:txBody>
                  <a:tcPr anchor="ctr"/>
                </a:tc>
                <a:tc>
                  <a:txBody>
                    <a:bodyPr/>
                    <a:lstStyle/>
                    <a:p>
                      <a:pPr algn="ctr"/>
                      <a:r>
                        <a:rPr lang="en-US" sz="1400" dirty="0" smtClean="0"/>
                        <a:t>3-0-3</a:t>
                      </a:r>
                      <a:br>
                        <a:rPr lang="en-US" sz="1400" dirty="0" smtClean="0"/>
                      </a:br>
                      <a:r>
                        <a:rPr lang="en-US" sz="1400" dirty="0" smtClean="0"/>
                        <a:t>(3 </a:t>
                      </a:r>
                      <a:r>
                        <a:rPr lang="en-US" sz="1400" dirty="0" err="1" smtClean="0"/>
                        <a:t>cr</a:t>
                      </a:r>
                      <a:r>
                        <a:rPr lang="en-US" sz="1400" dirty="0" smtClean="0"/>
                        <a:t>)</a:t>
                      </a:r>
                      <a:endParaRPr lang="en-US" sz="1400" dirty="0"/>
                    </a:p>
                  </a:txBody>
                  <a:tcPr anchor="ctr"/>
                </a:tc>
              </a:tr>
              <a:tr h="1933303">
                <a:tc gridSpan="2">
                  <a:txBody>
                    <a:bodyPr/>
                    <a:lstStyle/>
                    <a:p>
                      <a:r>
                        <a:rPr lang="en-US" sz="1800" i="0" dirty="0" smtClean="0"/>
                        <a:t>No Specific Follow-On Course</a:t>
                      </a:r>
                    </a:p>
                    <a:p>
                      <a:r>
                        <a:rPr lang="en-US" sz="1800" i="1" dirty="0" smtClean="0"/>
                        <a:t>Some Possibilities Are:</a:t>
                      </a:r>
                    </a:p>
                    <a:p>
                      <a:r>
                        <a:rPr lang="en-US" sz="1800" i="1" dirty="0" smtClean="0"/>
                        <a:t>HH215P , FP210, FP220, FP230, or HE217, SE201 </a:t>
                      </a:r>
                    </a:p>
                    <a:p>
                      <a:endParaRPr lang="en-US" sz="1800" i="1" dirty="0"/>
                    </a:p>
                  </a:txBody>
                  <a:tcPr anchor="ctr"/>
                </a:tc>
                <a:tc hMerge="1">
                  <a:txBody>
                    <a:bodyPr/>
                    <a:lstStyle/>
                    <a:p>
                      <a:endParaRPr lang="en-US" sz="1400" b="1" dirty="0"/>
                    </a:p>
                  </a:txBody>
                  <a:tcPr anchor="ctr"/>
                </a:tc>
                <a:tc>
                  <a:txBody>
                    <a:bodyPr/>
                    <a:lstStyle/>
                    <a:p>
                      <a:pPr algn="ctr"/>
                      <a:endParaRPr lang="en-US" sz="1400" dirty="0"/>
                    </a:p>
                  </a:txBody>
                  <a:tcPr anchor="ctr"/>
                </a:tc>
              </a:tr>
            </a:tbl>
          </a:graphicData>
        </a:graphic>
      </p:graphicFrame>
    </p:spTree>
    <p:extLst>
      <p:ext uri="{BB962C8B-B14F-4D97-AF65-F5344CB8AC3E}">
        <p14:creationId xmlns:p14="http://schemas.microsoft.com/office/powerpoint/2010/main" val="414345090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numCol="1"/>
          <a:lstStyle/>
          <a:p>
            <a:r>
              <a:rPr lang="en-US" dirty="0" smtClean="0"/>
              <a:t>FP, HH, NL, NS &amp; SI Courses</a:t>
            </a:r>
            <a:endParaRPr lang="en-US" dirty="0"/>
          </a:p>
        </p:txBody>
      </p:sp>
      <p:graphicFrame>
        <p:nvGraphicFramePr>
          <p:cNvPr id="10" name="Content Placeholder 3"/>
          <p:cNvGraphicFramePr>
            <a:graphicFrameLocks noGrp="1"/>
          </p:cNvGraphicFramePr>
          <p:nvPr>
            <p:ph idx="13"/>
            <p:extLst>
              <p:ext uri="{D42A27DB-BD31-4B8C-83A1-F6EECF244321}">
                <p14:modId xmlns:p14="http://schemas.microsoft.com/office/powerpoint/2010/main" val="896177078"/>
              </p:ext>
            </p:extLst>
          </p:nvPr>
        </p:nvGraphicFramePr>
        <p:xfrm>
          <a:off x="457200" y="1478280"/>
          <a:ext cx="3809999" cy="5065370"/>
        </p:xfrm>
        <a:graphic>
          <a:graphicData uri="http://schemas.openxmlformats.org/drawingml/2006/table">
            <a:tbl>
              <a:tblPr firstRow="1" bandRow="1">
                <a:tableStyleId>{5C22544A-7EE6-4342-B048-85BDC9FD1C3A}</a:tableStyleId>
              </a:tblPr>
              <a:tblGrid>
                <a:gridCol w="2285999"/>
                <a:gridCol w="838200"/>
                <a:gridCol w="685800"/>
              </a:tblGrid>
              <a:tr h="999744">
                <a:tc gridSpan="3">
                  <a:txBody>
                    <a:bodyPr/>
                    <a:lstStyle/>
                    <a:p>
                      <a:r>
                        <a:rPr lang="en-US" sz="2400" dirty="0" smtClean="0"/>
                        <a:t>FALL</a:t>
                      </a:r>
                      <a:endParaRPr lang="en-US" sz="2400" dirty="0"/>
                    </a:p>
                  </a:txBody>
                  <a:tcPr/>
                </a:tc>
                <a:tc hMerge="1">
                  <a:txBody>
                    <a:bodyPr/>
                    <a:lstStyle/>
                    <a:p>
                      <a:endParaRPr lang="en-US" dirty="0"/>
                    </a:p>
                  </a:txBody>
                  <a:tcPr/>
                </a:tc>
                <a:tc hMerge="1">
                  <a:txBody>
                    <a:bodyPr/>
                    <a:lstStyle/>
                    <a:p>
                      <a:endParaRPr lang="en-US"/>
                    </a:p>
                  </a:txBody>
                  <a:tcPr/>
                </a:tc>
              </a:tr>
              <a:tr h="1999488">
                <a:tc>
                  <a:txBody>
                    <a:bodyPr/>
                    <a:lstStyle/>
                    <a:p>
                      <a:r>
                        <a:rPr lang="en-US" b="1" dirty="0" smtClean="0"/>
                        <a:t>U.S. Government and Constitutional</a:t>
                      </a:r>
                      <a:r>
                        <a:rPr lang="en-US" b="1" baseline="0" dirty="0" smtClean="0"/>
                        <a:t> Development</a:t>
                      </a:r>
                      <a:endParaRPr lang="en-US" sz="1800" i="1" dirty="0" smtClean="0"/>
                    </a:p>
                  </a:txBody>
                  <a:tcPr anchor="ctr"/>
                </a:tc>
                <a:tc>
                  <a:txBody>
                    <a:bodyPr/>
                    <a:lstStyle/>
                    <a:p>
                      <a:r>
                        <a:rPr lang="en-US" sz="1400" b="1" dirty="0" smtClean="0"/>
                        <a:t>FP130</a:t>
                      </a:r>
                    </a:p>
                  </a:txBody>
                  <a:tcPr anchor="ctr"/>
                </a:tc>
                <a:tc>
                  <a:txBody>
                    <a:bodyPr/>
                    <a:lstStyle/>
                    <a:p>
                      <a:pPr algn="ctr"/>
                      <a:r>
                        <a:rPr lang="en-US" sz="1400" dirty="0" smtClean="0"/>
                        <a:t>3-0-3</a:t>
                      </a:r>
                      <a:br>
                        <a:rPr lang="en-US" sz="1400" dirty="0" smtClean="0"/>
                      </a:br>
                      <a:r>
                        <a:rPr lang="en-US" sz="1400" dirty="0" smtClean="0"/>
                        <a:t>(4 </a:t>
                      </a:r>
                      <a:r>
                        <a:rPr lang="en-US" sz="1400" dirty="0" err="1" smtClean="0"/>
                        <a:t>cr</a:t>
                      </a:r>
                      <a:r>
                        <a:rPr lang="en-US" sz="1400" dirty="0" smtClean="0"/>
                        <a:t>)</a:t>
                      </a:r>
                    </a:p>
                  </a:txBody>
                  <a:tcPr anchor="ctr"/>
                </a:tc>
              </a:tr>
              <a:tr h="2066138">
                <a:tc>
                  <a:txBody>
                    <a:bodyPr/>
                    <a:lstStyle/>
                    <a:p>
                      <a:r>
                        <a:rPr lang="en-US" b="1" dirty="0" smtClean="0"/>
                        <a:t>Prepare to Lead</a:t>
                      </a:r>
                    </a:p>
                    <a:p>
                      <a:endParaRPr lang="en-US" b="1" dirty="0" smtClean="0"/>
                    </a:p>
                    <a:p>
                      <a:r>
                        <a:rPr lang="en-US" b="1" dirty="0" smtClean="0"/>
                        <a:t>Seamanship</a:t>
                      </a:r>
                      <a:endParaRPr lang="en-US" b="1" dirty="0"/>
                    </a:p>
                  </a:txBody>
                  <a:tcPr anchor="ctr"/>
                </a:tc>
                <a:tc>
                  <a:txBody>
                    <a:bodyPr/>
                    <a:lstStyle/>
                    <a:p>
                      <a:r>
                        <a:rPr lang="en-US" sz="1400" b="1" dirty="0" smtClean="0"/>
                        <a:t>NL110</a:t>
                      </a:r>
                    </a:p>
                    <a:p>
                      <a:endParaRPr lang="en-US" sz="1400" b="1" dirty="0" smtClean="0"/>
                    </a:p>
                    <a:p>
                      <a:r>
                        <a:rPr lang="en-US" sz="1400" b="1" dirty="0" smtClean="0"/>
                        <a:t>NS101</a:t>
                      </a:r>
                      <a:endParaRPr lang="en-US" sz="1400" b="1" dirty="0"/>
                    </a:p>
                  </a:txBody>
                  <a:tcPr anchor="ctr"/>
                </a:tc>
                <a:tc>
                  <a:txBody>
                    <a:bodyPr/>
                    <a:lstStyle/>
                    <a:p>
                      <a:pPr algn="ctr"/>
                      <a:r>
                        <a:rPr lang="en-US" sz="1400" dirty="0" smtClean="0"/>
                        <a:t>2-0-2</a:t>
                      </a:r>
                      <a:br>
                        <a:rPr lang="en-US" sz="1400" dirty="0" smtClean="0"/>
                      </a:br>
                      <a:r>
                        <a:rPr lang="en-US" sz="1400" dirty="0" smtClean="0"/>
                        <a:t>(2 </a:t>
                      </a:r>
                      <a:r>
                        <a:rPr lang="en-US" sz="1400" dirty="0" err="1" smtClean="0"/>
                        <a:t>cr</a:t>
                      </a:r>
                      <a:r>
                        <a:rPr lang="en-US" sz="1400" dirty="0" smtClean="0"/>
                        <a:t>)</a:t>
                      </a:r>
                    </a:p>
                    <a:p>
                      <a:pPr algn="ctr"/>
                      <a:r>
                        <a:rPr lang="en-US" sz="1400" dirty="0" smtClean="0"/>
                        <a:t>1-2-2</a:t>
                      </a:r>
                    </a:p>
                    <a:p>
                      <a:pPr algn="ctr"/>
                      <a:r>
                        <a:rPr lang="en-US" sz="1400" dirty="0" smtClean="0"/>
                        <a:t>(2 </a:t>
                      </a:r>
                      <a:r>
                        <a:rPr lang="en-US" sz="1400" dirty="0" err="1" smtClean="0"/>
                        <a:t>cr</a:t>
                      </a:r>
                      <a:r>
                        <a:rPr lang="en-US" sz="1400" dirty="0" smtClean="0"/>
                        <a:t>)</a:t>
                      </a:r>
                      <a:endParaRPr lang="en-US" sz="1400" dirty="0"/>
                    </a:p>
                  </a:txBody>
                  <a:tcPr anchor="ctr"/>
                </a:tc>
              </a:tr>
            </a:tbl>
          </a:graphicData>
        </a:graphic>
      </p:graphicFrame>
      <p:graphicFrame>
        <p:nvGraphicFramePr>
          <p:cNvPr id="13" name="Content Placeholder 3"/>
          <p:cNvGraphicFramePr>
            <a:graphicFrameLocks/>
          </p:cNvGraphicFramePr>
          <p:nvPr>
            <p:extLst>
              <p:ext uri="{D42A27DB-BD31-4B8C-83A1-F6EECF244321}">
                <p14:modId xmlns:p14="http://schemas.microsoft.com/office/powerpoint/2010/main" val="694352651"/>
              </p:ext>
            </p:extLst>
          </p:nvPr>
        </p:nvGraphicFramePr>
        <p:xfrm>
          <a:off x="4876799" y="1478280"/>
          <a:ext cx="3886201" cy="4998720"/>
        </p:xfrm>
        <a:graphic>
          <a:graphicData uri="http://schemas.openxmlformats.org/drawingml/2006/table">
            <a:tbl>
              <a:tblPr firstRow="1" bandRow="1">
                <a:tableStyleId>{5C22544A-7EE6-4342-B048-85BDC9FD1C3A}</a:tableStyleId>
              </a:tblPr>
              <a:tblGrid>
                <a:gridCol w="2446868"/>
                <a:gridCol w="791633"/>
                <a:gridCol w="647700"/>
              </a:tblGrid>
              <a:tr h="999744">
                <a:tc gridSpan="3">
                  <a:txBody>
                    <a:bodyPr/>
                    <a:lstStyle/>
                    <a:p>
                      <a:r>
                        <a:rPr lang="en-US" sz="2400" dirty="0" smtClean="0"/>
                        <a:t>SPRING</a:t>
                      </a:r>
                      <a:endParaRPr lang="en-US" sz="2400" dirty="0"/>
                    </a:p>
                  </a:txBody>
                  <a:tcPr/>
                </a:tc>
                <a:tc hMerge="1">
                  <a:txBody>
                    <a:bodyPr/>
                    <a:lstStyle/>
                    <a:p>
                      <a:endParaRPr lang="en-US" dirty="0"/>
                    </a:p>
                  </a:txBody>
                  <a:tcPr/>
                </a:tc>
                <a:tc hMerge="1">
                  <a:txBody>
                    <a:bodyPr/>
                    <a:lstStyle/>
                    <a:p>
                      <a:endParaRPr lang="en-US"/>
                    </a:p>
                  </a:txBody>
                  <a:tcPr/>
                </a:tc>
              </a:tr>
              <a:tr h="1999488">
                <a:tc>
                  <a:txBody>
                    <a:bodyPr/>
                    <a:lstStyle/>
                    <a:p>
                      <a:endParaRPr lang="en-US" b="1" dirty="0" smtClean="0"/>
                    </a:p>
                    <a:p>
                      <a:r>
                        <a:rPr lang="en-US" b="1" dirty="0" smtClean="0"/>
                        <a:t>American Naval History</a:t>
                      </a:r>
                    </a:p>
                    <a:p>
                      <a:endParaRPr lang="en-US" b="1" dirty="0"/>
                    </a:p>
                  </a:txBody>
                  <a:tcPr anchor="ctr"/>
                </a:tc>
                <a:tc>
                  <a:txBody>
                    <a:bodyPr/>
                    <a:lstStyle/>
                    <a:p>
                      <a:r>
                        <a:rPr lang="en-US" sz="1400" b="1" dirty="0" smtClean="0"/>
                        <a:t>HH104</a:t>
                      </a:r>
                      <a:endParaRPr lang="en-US" sz="1400" b="1" dirty="0"/>
                    </a:p>
                  </a:txBody>
                  <a:tcPr anchor="ctr"/>
                </a:tc>
                <a:tc>
                  <a:txBody>
                    <a:bodyPr/>
                    <a:lstStyle/>
                    <a:p>
                      <a:pPr algn="ctr"/>
                      <a:r>
                        <a:rPr lang="en-US" sz="1400" dirty="0" smtClean="0"/>
                        <a:t>3-0-3</a:t>
                      </a:r>
                      <a:br>
                        <a:rPr lang="en-US" sz="1400" dirty="0" smtClean="0"/>
                      </a:br>
                      <a:r>
                        <a:rPr lang="en-US" sz="1400" dirty="0" smtClean="0"/>
                        <a:t>(3 </a:t>
                      </a:r>
                      <a:r>
                        <a:rPr lang="en-US" sz="1400" dirty="0" err="1" smtClean="0"/>
                        <a:t>cr</a:t>
                      </a:r>
                      <a:r>
                        <a:rPr lang="en-US" sz="1400" dirty="0" smtClean="0"/>
                        <a:t>)</a:t>
                      </a:r>
                      <a:endParaRPr lang="en-US" sz="1400" dirty="0"/>
                    </a:p>
                  </a:txBody>
                  <a:tcPr anchor="ctr"/>
                </a:tc>
              </a:tr>
              <a:tr h="1999488">
                <a:tc>
                  <a:txBody>
                    <a:bodyPr/>
                    <a:lstStyle/>
                    <a:p>
                      <a:endParaRPr lang="en-US" b="1" dirty="0" smtClean="0"/>
                    </a:p>
                    <a:p>
                      <a:r>
                        <a:rPr lang="en-US" b="1" dirty="0" smtClean="0"/>
                        <a:t>Cyber Security</a:t>
                      </a:r>
                    </a:p>
                    <a:p>
                      <a:endParaRPr lang="en-US" b="1" dirty="0"/>
                    </a:p>
                  </a:txBody>
                  <a:tcPr anchor="ctr"/>
                </a:tc>
                <a:tc>
                  <a:txBody>
                    <a:bodyPr/>
                    <a:lstStyle/>
                    <a:p>
                      <a:r>
                        <a:rPr lang="en-US" sz="1400" b="1" dirty="0" smtClean="0"/>
                        <a:t>SI110</a:t>
                      </a:r>
                      <a:endParaRPr lang="en-US" sz="1400" b="1" dirty="0"/>
                    </a:p>
                  </a:txBody>
                  <a:tcPr anchor="ctr"/>
                </a:tc>
                <a:tc>
                  <a:txBody>
                    <a:bodyPr/>
                    <a:lstStyle/>
                    <a:p>
                      <a:pPr algn="ctr"/>
                      <a:r>
                        <a:rPr lang="en-US" sz="1400" dirty="0" smtClean="0"/>
                        <a:t>2-2-3</a:t>
                      </a:r>
                      <a:br>
                        <a:rPr lang="en-US" sz="1400" dirty="0" smtClean="0"/>
                      </a:br>
                      <a:r>
                        <a:rPr lang="en-US" sz="1400" dirty="0" smtClean="0"/>
                        <a:t>(3 </a:t>
                      </a:r>
                      <a:r>
                        <a:rPr lang="en-US" sz="1400" dirty="0" err="1" smtClean="0"/>
                        <a:t>cr</a:t>
                      </a:r>
                      <a:r>
                        <a:rPr lang="en-US" sz="1400" dirty="0" smtClean="0"/>
                        <a:t>)</a:t>
                      </a:r>
                      <a:endParaRPr lang="en-US" sz="1400" dirty="0"/>
                    </a:p>
                  </a:txBody>
                  <a:tcPr anchor="ctr"/>
                </a:tc>
              </a:tr>
            </a:tbl>
          </a:graphicData>
        </a:graphic>
      </p:graphicFrame>
      <p:sp>
        <p:nvSpPr>
          <p:cNvPr id="5" name="Left-Right Arrow 4"/>
          <p:cNvSpPr/>
          <p:nvPr/>
        </p:nvSpPr>
        <p:spPr>
          <a:xfrm>
            <a:off x="4267200" y="3352800"/>
            <a:ext cx="609600" cy="304800"/>
          </a:xfrm>
          <a:prstGeom prst="leftRightArrow">
            <a:avLst>
              <a:gd name="adj1" fmla="val 25309"/>
              <a:gd name="adj2" fmla="val 50000"/>
            </a:avLst>
          </a:prstGeom>
          <a:solidFill>
            <a:srgbClr val="DAC792"/>
          </a:solidFill>
          <a:ln>
            <a:solidFill>
              <a:srgbClr val="00337F"/>
            </a:solidFill>
          </a:ln>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endParaRPr lang="en-US"/>
          </a:p>
        </p:txBody>
      </p:sp>
      <p:sp>
        <p:nvSpPr>
          <p:cNvPr id="6" name="Left-Right Arrow 5"/>
          <p:cNvSpPr/>
          <p:nvPr/>
        </p:nvSpPr>
        <p:spPr>
          <a:xfrm>
            <a:off x="4247864" y="5257800"/>
            <a:ext cx="609600" cy="304800"/>
          </a:xfrm>
          <a:prstGeom prst="leftRightArrow">
            <a:avLst>
              <a:gd name="adj1" fmla="val 25309"/>
              <a:gd name="adj2" fmla="val 50000"/>
            </a:avLst>
          </a:prstGeom>
          <a:solidFill>
            <a:srgbClr val="DAC792"/>
          </a:solidFill>
          <a:ln>
            <a:solidFill>
              <a:srgbClr val="00337F"/>
            </a:solidFill>
          </a:ln>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endParaRPr lang="en-US"/>
          </a:p>
        </p:txBody>
      </p:sp>
    </p:spTree>
    <p:extLst>
      <p:ext uri="{BB962C8B-B14F-4D97-AF65-F5344CB8AC3E}">
        <p14:creationId xmlns:p14="http://schemas.microsoft.com/office/powerpoint/2010/main" val="88540898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numCol="1"/>
          <a:lstStyle/>
          <a:p>
            <a:r>
              <a:rPr lang="en-US" dirty="0" smtClean="0"/>
              <a:t>PE </a:t>
            </a:r>
            <a:r>
              <a:rPr lang="en-US" dirty="0" smtClean="0"/>
              <a:t>Courses</a:t>
            </a:r>
            <a:endParaRPr lang="en-US" dirty="0"/>
          </a:p>
        </p:txBody>
      </p:sp>
      <p:graphicFrame>
        <p:nvGraphicFramePr>
          <p:cNvPr id="10" name="Content Placeholder 3"/>
          <p:cNvGraphicFramePr>
            <a:graphicFrameLocks noGrp="1"/>
          </p:cNvGraphicFramePr>
          <p:nvPr>
            <p:ph idx="13"/>
            <p:extLst>
              <p:ext uri="{D42A27DB-BD31-4B8C-83A1-F6EECF244321}">
                <p14:modId xmlns:p14="http://schemas.microsoft.com/office/powerpoint/2010/main" val="2086905802"/>
              </p:ext>
            </p:extLst>
          </p:nvPr>
        </p:nvGraphicFramePr>
        <p:xfrm>
          <a:off x="457200" y="1478280"/>
          <a:ext cx="3809999" cy="3200401"/>
        </p:xfrm>
        <a:graphic>
          <a:graphicData uri="http://schemas.openxmlformats.org/drawingml/2006/table">
            <a:tbl>
              <a:tblPr firstRow="1" bandRow="1">
                <a:tableStyleId>{5C22544A-7EE6-4342-B048-85BDC9FD1C3A}</a:tableStyleId>
              </a:tblPr>
              <a:tblGrid>
                <a:gridCol w="2285999"/>
                <a:gridCol w="838200"/>
                <a:gridCol w="685800"/>
              </a:tblGrid>
              <a:tr h="631663">
                <a:tc gridSpan="3">
                  <a:txBody>
                    <a:bodyPr/>
                    <a:lstStyle/>
                    <a:p>
                      <a:r>
                        <a:rPr lang="en-US" sz="2400" dirty="0" smtClean="0"/>
                        <a:t>FALL</a:t>
                      </a:r>
                      <a:endParaRPr lang="en-US" sz="2400" dirty="0"/>
                    </a:p>
                  </a:txBody>
                  <a:tcPr/>
                </a:tc>
                <a:tc hMerge="1">
                  <a:txBody>
                    <a:bodyPr/>
                    <a:lstStyle/>
                    <a:p>
                      <a:endParaRPr lang="en-US" dirty="0"/>
                    </a:p>
                  </a:txBody>
                  <a:tcPr/>
                </a:tc>
                <a:tc hMerge="1">
                  <a:txBody>
                    <a:bodyPr/>
                    <a:lstStyle/>
                    <a:p>
                      <a:endParaRPr lang="en-US"/>
                    </a:p>
                  </a:txBody>
                  <a:tcPr/>
                </a:tc>
              </a:tr>
              <a:tr h="1263312">
                <a:tc>
                  <a:txBody>
                    <a:bodyPr/>
                    <a:lstStyle/>
                    <a:p>
                      <a:r>
                        <a:rPr lang="en-US" b="1" dirty="0" smtClean="0"/>
                        <a:t>Boxing &amp; Wrestling (Male)</a:t>
                      </a:r>
                      <a:endParaRPr lang="en-US" sz="1800" i="1" dirty="0" smtClean="0"/>
                    </a:p>
                  </a:txBody>
                  <a:tcPr anchor="ctr"/>
                </a:tc>
                <a:tc>
                  <a:txBody>
                    <a:bodyPr/>
                    <a:lstStyle/>
                    <a:p>
                      <a:r>
                        <a:rPr lang="en-US" sz="1400" b="1" dirty="0" smtClean="0"/>
                        <a:t>PE101</a:t>
                      </a:r>
                      <a:endParaRPr lang="en-US" sz="1400" b="1" dirty="0" smtClean="0"/>
                    </a:p>
                  </a:txBody>
                  <a:tcPr anchor="ctr"/>
                </a:tc>
                <a:tc>
                  <a:txBody>
                    <a:bodyPr/>
                    <a:lstStyle/>
                    <a:p>
                      <a:pPr algn="ctr"/>
                      <a:r>
                        <a:rPr lang="en-US" sz="1400" dirty="0" smtClean="0"/>
                        <a:t>1-0-0</a:t>
                      </a:r>
                      <a:r>
                        <a:rPr lang="en-US" sz="1400" dirty="0" smtClean="0"/>
                        <a:t/>
                      </a:r>
                      <a:br>
                        <a:rPr lang="en-US" sz="1400" dirty="0" smtClean="0"/>
                      </a:br>
                      <a:r>
                        <a:rPr lang="en-US" sz="1400" dirty="0" smtClean="0"/>
                        <a:t>(0 </a:t>
                      </a:r>
                      <a:r>
                        <a:rPr lang="en-US" sz="1400" dirty="0" err="1" smtClean="0"/>
                        <a:t>cr</a:t>
                      </a:r>
                      <a:r>
                        <a:rPr lang="en-US" sz="1400" dirty="0" smtClean="0"/>
                        <a:t>)</a:t>
                      </a:r>
                    </a:p>
                  </a:txBody>
                  <a:tcPr anchor="ctr"/>
                </a:tc>
              </a:tr>
              <a:tr h="1305426">
                <a:tc>
                  <a:txBody>
                    <a:bodyPr/>
                    <a:lstStyle/>
                    <a:p>
                      <a:r>
                        <a:rPr lang="en-US" b="1" dirty="0" smtClean="0"/>
                        <a:t>Boxing &amp; Wrestling (Female)</a:t>
                      </a:r>
                      <a:endParaRPr lang="en-US" b="1" dirty="0"/>
                    </a:p>
                  </a:txBody>
                  <a:tcPr anchor="ctr"/>
                </a:tc>
                <a:tc>
                  <a:txBody>
                    <a:bodyPr/>
                    <a:lstStyle/>
                    <a:p>
                      <a:r>
                        <a:rPr lang="en-US" sz="1400" b="1" dirty="0" smtClean="0"/>
                        <a:t>PE111</a:t>
                      </a:r>
                      <a:endParaRPr lang="en-US" sz="1400" b="1" dirty="0"/>
                    </a:p>
                  </a:txBody>
                  <a:tcPr anchor="ctr"/>
                </a:tc>
                <a:tc>
                  <a:txBody>
                    <a:bodyPr/>
                    <a:lstStyle/>
                    <a:p>
                      <a:pPr algn="ctr"/>
                      <a:r>
                        <a:rPr lang="en-US" sz="1400" dirty="0" smtClean="0"/>
                        <a:t>1-0-0</a:t>
                      </a:r>
                      <a:r>
                        <a:rPr lang="en-US" sz="1400" dirty="0" smtClean="0"/>
                        <a:t/>
                      </a:r>
                      <a:br>
                        <a:rPr lang="en-US" sz="1400" dirty="0" smtClean="0"/>
                      </a:br>
                      <a:r>
                        <a:rPr lang="en-US" sz="1400" dirty="0" smtClean="0"/>
                        <a:t>(0 </a:t>
                      </a:r>
                      <a:r>
                        <a:rPr lang="en-US" sz="1400" dirty="0" err="1" smtClean="0"/>
                        <a:t>cr</a:t>
                      </a:r>
                      <a:r>
                        <a:rPr lang="en-US" sz="1400" dirty="0" smtClean="0"/>
                        <a:t>)</a:t>
                      </a:r>
                      <a:endParaRPr lang="en-US" sz="1400" dirty="0" smtClean="0"/>
                    </a:p>
                  </a:txBody>
                  <a:tcPr anchor="ctr"/>
                </a:tc>
              </a:tr>
            </a:tbl>
          </a:graphicData>
        </a:graphic>
      </p:graphicFrame>
      <p:graphicFrame>
        <p:nvGraphicFramePr>
          <p:cNvPr id="13" name="Content Placeholder 3"/>
          <p:cNvGraphicFramePr>
            <a:graphicFrameLocks/>
          </p:cNvGraphicFramePr>
          <p:nvPr>
            <p:extLst>
              <p:ext uri="{D42A27DB-BD31-4B8C-83A1-F6EECF244321}">
                <p14:modId xmlns:p14="http://schemas.microsoft.com/office/powerpoint/2010/main" val="2355578665"/>
              </p:ext>
            </p:extLst>
          </p:nvPr>
        </p:nvGraphicFramePr>
        <p:xfrm>
          <a:off x="4876799" y="1478280"/>
          <a:ext cx="3886201" cy="3169920"/>
        </p:xfrm>
        <a:graphic>
          <a:graphicData uri="http://schemas.openxmlformats.org/drawingml/2006/table">
            <a:tbl>
              <a:tblPr firstRow="1" bandRow="1">
                <a:tableStyleId>{5C22544A-7EE6-4342-B048-85BDC9FD1C3A}</a:tableStyleId>
              </a:tblPr>
              <a:tblGrid>
                <a:gridCol w="2446868"/>
                <a:gridCol w="791633"/>
                <a:gridCol w="647700"/>
              </a:tblGrid>
              <a:tr h="630936">
                <a:tc gridSpan="3">
                  <a:txBody>
                    <a:bodyPr/>
                    <a:lstStyle/>
                    <a:p>
                      <a:r>
                        <a:rPr lang="en-US" sz="2400" dirty="0" smtClean="0"/>
                        <a:t>SPRING</a:t>
                      </a:r>
                      <a:endParaRPr lang="en-US" sz="2400" dirty="0"/>
                    </a:p>
                  </a:txBody>
                  <a:tcPr/>
                </a:tc>
                <a:tc hMerge="1">
                  <a:txBody>
                    <a:bodyPr/>
                    <a:lstStyle/>
                    <a:p>
                      <a:endParaRPr lang="en-US" dirty="0"/>
                    </a:p>
                  </a:txBody>
                  <a:tcPr/>
                </a:tc>
                <a:tc hMerge="1">
                  <a:txBody>
                    <a:bodyPr/>
                    <a:lstStyle/>
                    <a:p>
                      <a:endParaRPr lang="en-US"/>
                    </a:p>
                  </a:txBody>
                  <a:tcPr/>
                </a:tc>
              </a:tr>
              <a:tr h="2538984">
                <a:tc>
                  <a:txBody>
                    <a:bodyPr/>
                    <a:lstStyle/>
                    <a:p>
                      <a:endParaRPr lang="en-US" b="1" dirty="0" smtClean="0"/>
                    </a:p>
                    <a:p>
                      <a:r>
                        <a:rPr lang="en-US" b="1" dirty="0" smtClean="0"/>
                        <a:t>Swimming</a:t>
                      </a:r>
                      <a:endParaRPr lang="en-US" b="1" dirty="0" smtClean="0"/>
                    </a:p>
                    <a:p>
                      <a:endParaRPr lang="en-US" b="1" dirty="0"/>
                    </a:p>
                  </a:txBody>
                  <a:tcPr anchor="ctr"/>
                </a:tc>
                <a:tc>
                  <a:txBody>
                    <a:bodyPr/>
                    <a:lstStyle/>
                    <a:p>
                      <a:r>
                        <a:rPr lang="en-US" sz="1400" b="1" dirty="0" smtClean="0"/>
                        <a:t>PE102</a:t>
                      </a:r>
                      <a:endParaRPr lang="en-US" sz="1400" b="1" dirty="0"/>
                    </a:p>
                  </a:txBody>
                  <a:tcPr anchor="ctr"/>
                </a:tc>
                <a:tc>
                  <a:txBody>
                    <a:bodyPr/>
                    <a:lstStyle/>
                    <a:p>
                      <a:pPr algn="ctr"/>
                      <a:r>
                        <a:rPr lang="en-US" sz="1400" dirty="0" smtClean="0"/>
                        <a:t>1-0-0</a:t>
                      </a:r>
                      <a:r>
                        <a:rPr lang="en-US" sz="1400" dirty="0" smtClean="0"/>
                        <a:t/>
                      </a:r>
                      <a:br>
                        <a:rPr lang="en-US" sz="1400" dirty="0" smtClean="0"/>
                      </a:br>
                      <a:r>
                        <a:rPr lang="en-US" sz="1400" dirty="0" smtClean="0"/>
                        <a:t>(0 </a:t>
                      </a:r>
                      <a:r>
                        <a:rPr lang="en-US" sz="1400" dirty="0" err="1" smtClean="0"/>
                        <a:t>cr</a:t>
                      </a:r>
                      <a:r>
                        <a:rPr lang="en-US" sz="1400" dirty="0" smtClean="0"/>
                        <a:t>)</a:t>
                      </a:r>
                      <a:endParaRPr lang="en-US" sz="1400" dirty="0"/>
                    </a:p>
                  </a:txBody>
                  <a:tcPr anchor="ctr"/>
                </a:tc>
              </a:tr>
            </a:tbl>
          </a:graphicData>
        </a:graphic>
      </p:graphicFrame>
    </p:spTree>
    <p:extLst>
      <p:ext uri="{BB962C8B-B14F-4D97-AF65-F5344CB8AC3E}">
        <p14:creationId xmlns:p14="http://schemas.microsoft.com/office/powerpoint/2010/main" val="285989540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3"/>
          <p:cNvSpPr>
            <a:spLocks noGrp="1" noChangeArrowheads="1"/>
          </p:cNvSpPr>
          <p:nvPr>
            <p:ph idx="13"/>
          </p:nvPr>
        </p:nvSpPr>
        <p:spPr>
          <a:xfrm>
            <a:off x="685800" y="1138767"/>
            <a:ext cx="4038600" cy="5715000"/>
          </a:xfrm>
        </p:spPr>
        <p:txBody>
          <a:bodyPr>
            <a:noAutofit/>
          </a:bodyPr>
          <a:lstStyle/>
          <a:p>
            <a:pPr marL="0" indent="0">
              <a:lnSpc>
                <a:spcPts val="2000"/>
              </a:lnSpc>
              <a:spcBef>
                <a:spcPts val="600"/>
              </a:spcBef>
              <a:buNone/>
            </a:pPr>
            <a:r>
              <a:rPr lang="en-US" sz="2000" b="1" dirty="0" smtClean="0"/>
              <a:t>Fall:</a:t>
            </a:r>
          </a:p>
          <a:p>
            <a:pPr>
              <a:lnSpc>
                <a:spcPts val="2000"/>
              </a:lnSpc>
              <a:spcBef>
                <a:spcPts val="600"/>
              </a:spcBef>
            </a:pPr>
            <a:r>
              <a:rPr lang="en-US" sz="2000" dirty="0" smtClean="0"/>
              <a:t>PE101 (Male)</a:t>
            </a:r>
          </a:p>
          <a:p>
            <a:pPr>
              <a:lnSpc>
                <a:spcPts val="2000"/>
              </a:lnSpc>
              <a:spcBef>
                <a:spcPts val="600"/>
              </a:spcBef>
            </a:pPr>
            <a:r>
              <a:rPr lang="en-US" sz="2000" dirty="0" smtClean="0"/>
              <a:t>PE 111 (Female)</a:t>
            </a:r>
          </a:p>
          <a:p>
            <a:pPr lvl="1">
              <a:lnSpc>
                <a:spcPts val="2000"/>
              </a:lnSpc>
              <a:spcBef>
                <a:spcPts val="600"/>
              </a:spcBef>
            </a:pPr>
            <a:r>
              <a:rPr lang="en-US" sz="2000" dirty="0" smtClean="0"/>
              <a:t>Boxing: </a:t>
            </a:r>
            <a:r>
              <a:rPr lang="en-US" sz="2000" dirty="0" err="1" smtClean="0"/>
              <a:t>Midn</a:t>
            </a:r>
            <a:r>
              <a:rPr lang="en-US" sz="2000" dirty="0" smtClean="0"/>
              <a:t> can </a:t>
            </a:r>
            <a:r>
              <a:rPr lang="en-US" sz="2000" dirty="0"/>
              <a:t>validate boxing </a:t>
            </a:r>
            <a:r>
              <a:rPr lang="en-US" sz="2000" dirty="0" smtClean="0"/>
              <a:t>during </a:t>
            </a:r>
            <a:r>
              <a:rPr lang="en-US" sz="2000" dirty="0"/>
              <a:t>Plebe summer boxing program. If they do not participate in the Plebe summer program, they need to inform the instructor if they have prior boxing experience, and the instructor can test and validate them during the PE class during the Academic Year. (POC: Coach James McNally)</a:t>
            </a:r>
            <a:endParaRPr lang="en-US" sz="2000" dirty="0" smtClean="0"/>
          </a:p>
          <a:p>
            <a:pPr lvl="1">
              <a:lnSpc>
                <a:spcPts val="2000"/>
              </a:lnSpc>
              <a:spcBef>
                <a:spcPts val="600"/>
              </a:spcBef>
            </a:pPr>
            <a:r>
              <a:rPr lang="en-US" sz="2000" dirty="0" smtClean="0"/>
              <a:t>Wrestling: </a:t>
            </a:r>
            <a:r>
              <a:rPr lang="en-US" sz="2000" dirty="0" err="1" smtClean="0"/>
              <a:t>Midn</a:t>
            </a:r>
            <a:r>
              <a:rPr lang="en-US" sz="2000" dirty="0" smtClean="0"/>
              <a:t> can </a:t>
            </a:r>
            <a:r>
              <a:rPr lang="en-US" sz="2000" dirty="0"/>
              <a:t>validate during </a:t>
            </a:r>
            <a:r>
              <a:rPr lang="en-US" sz="2000" dirty="0" smtClean="0"/>
              <a:t>Plebe </a:t>
            </a:r>
            <a:r>
              <a:rPr lang="en-US" sz="2000" dirty="0"/>
              <a:t>Summer wrestling </a:t>
            </a:r>
            <a:r>
              <a:rPr lang="en-US" sz="2000" dirty="0" smtClean="0"/>
              <a:t>class </a:t>
            </a:r>
            <a:r>
              <a:rPr lang="en-US" sz="2000" i="1" dirty="0" smtClean="0"/>
              <a:t>or </a:t>
            </a:r>
            <a:r>
              <a:rPr lang="en-US" sz="2000" dirty="0" smtClean="0"/>
              <a:t>2 varsity letters in highs school.</a:t>
            </a:r>
          </a:p>
        </p:txBody>
      </p:sp>
      <p:sp>
        <p:nvSpPr>
          <p:cNvPr id="17410" name="Rectangle 2"/>
          <p:cNvSpPr>
            <a:spLocks noGrp="1" noChangeArrowheads="1"/>
          </p:cNvSpPr>
          <p:nvPr>
            <p:ph type="title"/>
          </p:nvPr>
        </p:nvSpPr>
        <p:spPr/>
        <p:txBody>
          <a:bodyPr>
            <a:normAutofit/>
          </a:bodyPr>
          <a:lstStyle/>
          <a:p>
            <a:r>
              <a:rPr lang="en-US" dirty="0" smtClean="0"/>
              <a:t>Validating Plebe PE</a:t>
            </a:r>
            <a:endParaRPr lang="en-US" dirty="0"/>
          </a:p>
        </p:txBody>
      </p:sp>
      <p:sp>
        <p:nvSpPr>
          <p:cNvPr id="10" name="Rectangle 3"/>
          <p:cNvSpPr txBox="1">
            <a:spLocks noChangeArrowheads="1"/>
          </p:cNvSpPr>
          <p:nvPr/>
        </p:nvSpPr>
        <p:spPr>
          <a:xfrm>
            <a:off x="4712043" y="1138767"/>
            <a:ext cx="3886200" cy="3505200"/>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Gill Sans M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Gill Sans MT"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Gill Sans MT"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Gill Sans MT"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Gill Sans M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ts val="2000"/>
              </a:lnSpc>
              <a:spcBef>
                <a:spcPts val="0"/>
              </a:spcBef>
              <a:buNone/>
            </a:pPr>
            <a:r>
              <a:rPr lang="en-US" sz="2000" b="1" dirty="0" smtClean="0"/>
              <a:t>Spring:</a:t>
            </a:r>
          </a:p>
          <a:p>
            <a:pPr>
              <a:spcBef>
                <a:spcPts val="1200"/>
              </a:spcBef>
              <a:spcAft>
                <a:spcPts val="1200"/>
              </a:spcAft>
            </a:pPr>
            <a:r>
              <a:rPr lang="en-US" sz="2000" dirty="0" smtClean="0"/>
              <a:t>PE102</a:t>
            </a:r>
            <a:endParaRPr lang="en-US" sz="2000" dirty="0" smtClean="0"/>
          </a:p>
          <a:p>
            <a:pPr lvl="1">
              <a:spcBef>
                <a:spcPts val="0"/>
              </a:spcBef>
            </a:pPr>
            <a:r>
              <a:rPr lang="en-US" sz="2000" dirty="0" smtClean="0"/>
              <a:t>Swimming: </a:t>
            </a:r>
            <a:r>
              <a:rPr lang="en-US" sz="2000" dirty="0" err="1" smtClean="0"/>
              <a:t>Midn</a:t>
            </a:r>
            <a:r>
              <a:rPr lang="en-US" sz="2000" dirty="0" smtClean="0"/>
              <a:t> can </a:t>
            </a:r>
            <a:r>
              <a:rPr lang="en-US" sz="2000" dirty="0"/>
              <a:t>validate on the first day of their swim class during the academic year. They must achieve a time of 3:30 or faster for a 200 meter swim and jump from the 5 meter platform.</a:t>
            </a:r>
            <a:endParaRPr lang="en-US" sz="2000" dirty="0" smtClean="0"/>
          </a:p>
        </p:txBody>
      </p:sp>
    </p:spTree>
    <p:extLst>
      <p:ext uri="{BB962C8B-B14F-4D97-AF65-F5344CB8AC3E}">
        <p14:creationId xmlns:p14="http://schemas.microsoft.com/office/powerpoint/2010/main" val="1999579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Placeholder 3"/>
          <p:cNvGraphicFramePr>
            <a:graphicFrameLocks noGrp="1"/>
          </p:cNvGraphicFramePr>
          <p:nvPr>
            <p:ph idx="13"/>
            <p:extLst>
              <p:ext uri="{D42A27DB-BD31-4B8C-83A1-F6EECF244321}">
                <p14:modId xmlns:p14="http://schemas.microsoft.com/office/powerpoint/2010/main" val="1997671048"/>
              </p:ext>
            </p:extLst>
          </p:nvPr>
        </p:nvGraphicFramePr>
        <p:xfrm>
          <a:off x="685800" y="1295400"/>
          <a:ext cx="7772400" cy="2377440"/>
        </p:xfrm>
        <a:graphic>
          <a:graphicData uri="http://schemas.openxmlformats.org/drawingml/2006/table">
            <a:tbl>
              <a:tblPr firstRow="1" bandRow="1">
                <a:tableStyleId>{5C22544A-7EE6-4342-B048-85BDC9FD1C3A}</a:tableStyleId>
              </a:tblPr>
              <a:tblGrid>
                <a:gridCol w="2590800"/>
                <a:gridCol w="2590800"/>
                <a:gridCol w="2590800"/>
              </a:tblGrid>
              <a:tr h="381000">
                <a:tc gridSpan="3">
                  <a:txBody>
                    <a:bodyPr/>
                    <a:lstStyle/>
                    <a:p>
                      <a:endParaRPr lang="en-US" sz="2000" dirty="0"/>
                    </a:p>
                  </a:txBody>
                  <a:tcPr marL="86360" marR="86360"/>
                </a:tc>
                <a:tc hMerge="1">
                  <a:txBody>
                    <a:bodyPr/>
                    <a:lstStyle/>
                    <a:p>
                      <a:endParaRPr lang="en-US" sz="2000" dirty="0"/>
                    </a:p>
                  </a:txBody>
                  <a:tcPr marL="86360" marR="86360"/>
                </a:tc>
                <a:tc hMerge="1">
                  <a:txBody>
                    <a:bodyPr/>
                    <a:lstStyle/>
                    <a:p>
                      <a:endParaRPr lang="en-US" sz="2000" dirty="0"/>
                    </a:p>
                  </a:txBody>
                  <a:tcPr marL="86360" marR="86360"/>
                </a:tc>
              </a:tr>
              <a:tr h="381000">
                <a:tc>
                  <a:txBody>
                    <a:bodyPr/>
                    <a:lstStyle/>
                    <a:p>
                      <a:r>
                        <a:rPr lang="en-US" sz="2000" dirty="0" smtClean="0"/>
                        <a:t>A = Excellent</a:t>
                      </a:r>
                      <a:endParaRPr lang="en-US" sz="2000" dirty="0"/>
                    </a:p>
                  </a:txBody>
                  <a:tcPr marL="86360" marR="86360"/>
                </a:tc>
                <a:tc>
                  <a:txBody>
                    <a:bodyPr/>
                    <a:lstStyle/>
                    <a:p>
                      <a:r>
                        <a:rPr lang="en-US" sz="2000" dirty="0" smtClean="0"/>
                        <a:t>90-100</a:t>
                      </a:r>
                      <a:endParaRPr lang="en-US" sz="2000" dirty="0"/>
                    </a:p>
                  </a:txBody>
                  <a:tcPr marL="86360" marR="86360"/>
                </a:tc>
                <a:tc>
                  <a:txBody>
                    <a:bodyPr/>
                    <a:lstStyle/>
                    <a:p>
                      <a:r>
                        <a:rPr lang="en-US" sz="2000" dirty="0" smtClean="0"/>
                        <a:t>4 Quality Points</a:t>
                      </a:r>
                      <a:endParaRPr lang="en-US" sz="2000" dirty="0"/>
                    </a:p>
                  </a:txBody>
                  <a:tcPr marL="86360" marR="86360"/>
                </a:tc>
              </a:tr>
              <a:tr h="381000">
                <a:tc>
                  <a:txBody>
                    <a:bodyPr/>
                    <a:lstStyle/>
                    <a:p>
                      <a:r>
                        <a:rPr lang="en-US" sz="2000" dirty="0" smtClean="0"/>
                        <a:t>B = Good</a:t>
                      </a:r>
                      <a:endParaRPr lang="en-US" sz="2000" dirty="0"/>
                    </a:p>
                  </a:txBody>
                  <a:tcPr marL="86360" marR="86360"/>
                </a:tc>
                <a:tc>
                  <a:txBody>
                    <a:bodyPr/>
                    <a:lstStyle/>
                    <a:p>
                      <a:r>
                        <a:rPr lang="en-US" sz="2000" dirty="0" smtClean="0"/>
                        <a:t>80-89</a:t>
                      </a:r>
                      <a:endParaRPr lang="en-US" sz="2000" dirty="0"/>
                    </a:p>
                  </a:txBody>
                  <a:tcPr marL="86360" marR="86360"/>
                </a:tc>
                <a:tc>
                  <a:txBody>
                    <a:bodyPr/>
                    <a:lstStyle/>
                    <a:p>
                      <a:r>
                        <a:rPr lang="en-US" sz="2000" dirty="0" smtClean="0"/>
                        <a:t>3 Quality Points</a:t>
                      </a:r>
                      <a:endParaRPr lang="en-US" sz="2000" dirty="0"/>
                    </a:p>
                  </a:txBody>
                  <a:tcPr marL="86360" marR="86360"/>
                </a:tc>
              </a:tr>
              <a:tr h="381000">
                <a:tc>
                  <a:txBody>
                    <a:bodyPr/>
                    <a:lstStyle/>
                    <a:p>
                      <a:r>
                        <a:rPr lang="en-US" sz="2000" dirty="0" smtClean="0"/>
                        <a:t>C = Satisfactory</a:t>
                      </a:r>
                      <a:endParaRPr lang="en-US" sz="2000" dirty="0"/>
                    </a:p>
                  </a:txBody>
                  <a:tcPr marL="86360" marR="86360"/>
                </a:tc>
                <a:tc>
                  <a:txBody>
                    <a:bodyPr/>
                    <a:lstStyle/>
                    <a:p>
                      <a:r>
                        <a:rPr lang="en-US" sz="2000" dirty="0" smtClean="0"/>
                        <a:t>70-79</a:t>
                      </a:r>
                      <a:endParaRPr lang="en-US" sz="2000" dirty="0"/>
                    </a:p>
                  </a:txBody>
                  <a:tcPr marL="86360" marR="86360"/>
                </a:tc>
                <a:tc>
                  <a:txBody>
                    <a:bodyPr/>
                    <a:lstStyle/>
                    <a:p>
                      <a:r>
                        <a:rPr lang="en-US" sz="2000" dirty="0" smtClean="0"/>
                        <a:t>2 Quality Points</a:t>
                      </a:r>
                      <a:endParaRPr lang="en-US" sz="2000" dirty="0"/>
                    </a:p>
                  </a:txBody>
                  <a:tcPr marL="86360" marR="86360"/>
                </a:tc>
              </a:tr>
              <a:tr h="381000">
                <a:tc>
                  <a:txBody>
                    <a:bodyPr/>
                    <a:lstStyle/>
                    <a:p>
                      <a:r>
                        <a:rPr lang="en-US" sz="2000" dirty="0" smtClean="0"/>
                        <a:t>D = Marginally </a:t>
                      </a:r>
                      <a:r>
                        <a:rPr lang="en-US" sz="2000" dirty="0" smtClean="0"/>
                        <a:t>Passing</a:t>
                      </a:r>
                      <a:endParaRPr lang="en-US" sz="2000" dirty="0"/>
                    </a:p>
                  </a:txBody>
                  <a:tcPr marL="86360" marR="86360"/>
                </a:tc>
                <a:tc>
                  <a:txBody>
                    <a:bodyPr/>
                    <a:lstStyle/>
                    <a:p>
                      <a:r>
                        <a:rPr lang="en-US" sz="2000" dirty="0" smtClean="0"/>
                        <a:t>60-69</a:t>
                      </a:r>
                      <a:endParaRPr lang="en-US" sz="2000" dirty="0"/>
                    </a:p>
                  </a:txBody>
                  <a:tcPr marL="86360" marR="86360"/>
                </a:tc>
                <a:tc>
                  <a:txBody>
                    <a:bodyPr/>
                    <a:lstStyle/>
                    <a:p>
                      <a:r>
                        <a:rPr lang="en-US" sz="2000" dirty="0" smtClean="0"/>
                        <a:t>1 Quality Point</a:t>
                      </a:r>
                      <a:endParaRPr lang="en-US" sz="2000" dirty="0"/>
                    </a:p>
                  </a:txBody>
                  <a:tcPr marL="86360" marR="86360"/>
                </a:tc>
              </a:tr>
              <a:tr h="381000">
                <a:tc>
                  <a:txBody>
                    <a:bodyPr/>
                    <a:lstStyle/>
                    <a:p>
                      <a:r>
                        <a:rPr lang="en-US" sz="2000" dirty="0" smtClean="0"/>
                        <a:t>F = Failing</a:t>
                      </a:r>
                      <a:endParaRPr lang="en-US" sz="2000" dirty="0"/>
                    </a:p>
                  </a:txBody>
                  <a:tcPr marL="86360" marR="86360"/>
                </a:tc>
                <a:tc>
                  <a:txBody>
                    <a:bodyPr/>
                    <a:lstStyle/>
                    <a:p>
                      <a:r>
                        <a:rPr lang="en-US" sz="2000" dirty="0" smtClean="0"/>
                        <a:t>Below 60</a:t>
                      </a:r>
                      <a:endParaRPr lang="en-US" sz="2000" dirty="0"/>
                    </a:p>
                  </a:txBody>
                  <a:tcPr marL="86360" marR="86360"/>
                </a:tc>
                <a:tc>
                  <a:txBody>
                    <a:bodyPr/>
                    <a:lstStyle/>
                    <a:p>
                      <a:r>
                        <a:rPr lang="en-US" sz="2000" dirty="0" smtClean="0"/>
                        <a:t>0 Quality Points</a:t>
                      </a:r>
                      <a:endParaRPr lang="en-US" sz="2000" dirty="0"/>
                    </a:p>
                  </a:txBody>
                  <a:tcPr marL="86360" marR="86360"/>
                </a:tc>
              </a:tr>
            </a:tbl>
          </a:graphicData>
        </a:graphic>
      </p:graphicFrame>
      <p:sp>
        <p:nvSpPr>
          <p:cNvPr id="2" name="Title 1"/>
          <p:cNvSpPr>
            <a:spLocks noGrp="1"/>
          </p:cNvSpPr>
          <p:nvPr>
            <p:ph type="title"/>
          </p:nvPr>
        </p:nvSpPr>
        <p:spPr/>
        <p:txBody>
          <a:bodyPr/>
          <a:lstStyle/>
          <a:p>
            <a:r>
              <a:rPr lang="en-US" dirty="0" smtClean="0"/>
              <a:t>Grades</a:t>
            </a:r>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2507510241"/>
              </p:ext>
            </p:extLst>
          </p:nvPr>
        </p:nvGraphicFramePr>
        <p:xfrm>
          <a:off x="685799" y="3733800"/>
          <a:ext cx="6248400" cy="2926080"/>
        </p:xfrm>
        <a:graphic>
          <a:graphicData uri="http://schemas.openxmlformats.org/drawingml/2006/table">
            <a:tbl>
              <a:tblPr firstRow="1" bandRow="1">
                <a:tableStyleId>{5C22544A-7EE6-4342-B048-85BDC9FD1C3A}</a:tableStyleId>
              </a:tblPr>
              <a:tblGrid>
                <a:gridCol w="892941"/>
                <a:gridCol w="961630"/>
                <a:gridCol w="824253"/>
                <a:gridCol w="961630"/>
                <a:gridCol w="618191"/>
                <a:gridCol w="1989755"/>
              </a:tblGrid>
              <a:tr h="314325">
                <a:tc gridSpan="6">
                  <a:txBody>
                    <a:bodyPr/>
                    <a:lstStyle/>
                    <a:p>
                      <a:r>
                        <a:rPr lang="en-US" dirty="0" smtClean="0">
                          <a:solidFill>
                            <a:schemeClr val="tx1"/>
                          </a:solidFill>
                        </a:rPr>
                        <a:t>EXAMPLE</a:t>
                      </a:r>
                      <a:endParaRPr lang="en-US" dirty="0">
                        <a:solidFill>
                          <a:schemeClr val="tx1"/>
                        </a:solidFill>
                      </a:endParaRPr>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r>
              <a:tr h="314325">
                <a:tc>
                  <a:txBody>
                    <a:bodyPr/>
                    <a:lstStyle/>
                    <a:p>
                      <a:r>
                        <a:rPr lang="en-US" dirty="0" smtClean="0"/>
                        <a:t>GRADE</a:t>
                      </a:r>
                      <a:endParaRPr lang="en-US" dirty="0"/>
                    </a:p>
                  </a:txBody>
                  <a:tcPr/>
                </a:tc>
                <a:tc>
                  <a:txBody>
                    <a:bodyPr/>
                    <a:lstStyle/>
                    <a:p>
                      <a:r>
                        <a:rPr lang="en-US" dirty="0" smtClean="0"/>
                        <a:t>COURSE</a:t>
                      </a:r>
                      <a:endParaRPr lang="en-US" dirty="0"/>
                    </a:p>
                  </a:txBody>
                  <a:tcPr/>
                </a:tc>
                <a:tc>
                  <a:txBody>
                    <a:bodyPr/>
                    <a:lstStyle/>
                    <a:p>
                      <a:pPr algn="ctr"/>
                      <a:r>
                        <a:rPr lang="en-US" dirty="0" smtClean="0"/>
                        <a:t>QPTs</a:t>
                      </a:r>
                      <a:endParaRPr lang="en-US" dirty="0"/>
                    </a:p>
                  </a:txBody>
                  <a:tcPr/>
                </a:tc>
                <a:tc>
                  <a:txBody>
                    <a:bodyPr/>
                    <a:lstStyle/>
                    <a:p>
                      <a:pPr algn="ctr"/>
                      <a:r>
                        <a:rPr lang="en-US" dirty="0" smtClean="0"/>
                        <a:t>HOURS</a:t>
                      </a:r>
                      <a:endParaRPr lang="en-US" dirty="0"/>
                    </a:p>
                  </a:txBody>
                  <a:tcPr/>
                </a:tc>
                <a:tc>
                  <a:txBody>
                    <a:bodyPr/>
                    <a:lstStyle/>
                    <a:p>
                      <a:pPr algn="ctr"/>
                      <a:endParaRPr lang="en-US" dirty="0"/>
                    </a:p>
                  </a:txBody>
                  <a:tcPr/>
                </a:tc>
                <a:tc>
                  <a:txBody>
                    <a:bodyPr/>
                    <a:lstStyle/>
                    <a:p>
                      <a:endParaRPr lang="en-US" dirty="0"/>
                    </a:p>
                  </a:txBody>
                  <a:tcPr/>
                </a:tc>
              </a:tr>
              <a:tr h="314325">
                <a:tc>
                  <a:txBody>
                    <a:bodyPr/>
                    <a:lstStyle/>
                    <a:p>
                      <a:r>
                        <a:rPr lang="en-US" dirty="0" smtClean="0"/>
                        <a:t>A</a:t>
                      </a:r>
                      <a:endParaRPr lang="en-US" dirty="0"/>
                    </a:p>
                  </a:txBody>
                  <a:tcPr/>
                </a:tc>
                <a:tc>
                  <a:txBody>
                    <a:bodyPr/>
                    <a:lstStyle/>
                    <a:p>
                      <a:r>
                        <a:rPr lang="en-US" dirty="0" smtClean="0"/>
                        <a:t>SC111</a:t>
                      </a:r>
                      <a:endParaRPr lang="en-US" dirty="0"/>
                    </a:p>
                  </a:txBody>
                  <a:tcPr/>
                </a:tc>
                <a:tc>
                  <a:txBody>
                    <a:bodyPr/>
                    <a:lstStyle/>
                    <a:p>
                      <a:pPr algn="ctr"/>
                      <a:r>
                        <a:rPr lang="en-US" dirty="0" smtClean="0"/>
                        <a:t>4</a:t>
                      </a:r>
                      <a:endParaRPr lang="en-US" dirty="0"/>
                    </a:p>
                  </a:txBody>
                  <a:tcPr/>
                </a:tc>
                <a:tc>
                  <a:txBody>
                    <a:bodyPr/>
                    <a:lstStyle/>
                    <a:p>
                      <a:pPr algn="ctr"/>
                      <a:r>
                        <a:rPr lang="en-US" dirty="0" smtClean="0"/>
                        <a:t>4</a:t>
                      </a:r>
                      <a:endParaRPr lang="en-US" dirty="0"/>
                    </a:p>
                  </a:txBody>
                  <a:tcPr/>
                </a:tc>
                <a:tc>
                  <a:txBody>
                    <a:bodyPr/>
                    <a:lstStyle/>
                    <a:p>
                      <a:pPr algn="ctr"/>
                      <a:r>
                        <a:rPr lang="en-US" dirty="0" smtClean="0"/>
                        <a:t>16</a:t>
                      </a:r>
                      <a:endParaRPr lang="en-US" dirty="0"/>
                    </a:p>
                  </a:txBody>
                  <a:tcPr/>
                </a:tc>
                <a:tc>
                  <a:txBody>
                    <a:bodyPr/>
                    <a:lstStyle/>
                    <a:p>
                      <a:endParaRPr lang="en-US" dirty="0"/>
                    </a:p>
                  </a:txBody>
                  <a:tcPr/>
                </a:tc>
              </a:tr>
              <a:tr h="314325">
                <a:tc>
                  <a:txBody>
                    <a:bodyPr/>
                    <a:lstStyle/>
                    <a:p>
                      <a:r>
                        <a:rPr lang="en-US" dirty="0" smtClean="0"/>
                        <a:t>B</a:t>
                      </a:r>
                      <a:endParaRPr lang="en-US" dirty="0"/>
                    </a:p>
                  </a:txBody>
                  <a:tcPr/>
                </a:tc>
                <a:tc>
                  <a:txBody>
                    <a:bodyPr/>
                    <a:lstStyle/>
                    <a:p>
                      <a:r>
                        <a:rPr lang="en-US" dirty="0" smtClean="0"/>
                        <a:t>SM121</a:t>
                      </a:r>
                      <a:endParaRPr lang="en-US" dirty="0"/>
                    </a:p>
                  </a:txBody>
                  <a:tcPr/>
                </a:tc>
                <a:tc>
                  <a:txBody>
                    <a:bodyPr/>
                    <a:lstStyle/>
                    <a:p>
                      <a:pPr algn="ctr"/>
                      <a:r>
                        <a:rPr lang="en-US" dirty="0" smtClean="0"/>
                        <a:t>3</a:t>
                      </a:r>
                      <a:endParaRPr lang="en-US" dirty="0"/>
                    </a:p>
                  </a:txBody>
                  <a:tcPr/>
                </a:tc>
                <a:tc>
                  <a:txBody>
                    <a:bodyPr/>
                    <a:lstStyle/>
                    <a:p>
                      <a:pPr algn="ctr"/>
                      <a:r>
                        <a:rPr lang="en-US" dirty="0" smtClean="0"/>
                        <a:t>4</a:t>
                      </a:r>
                      <a:endParaRPr lang="en-US" dirty="0"/>
                    </a:p>
                  </a:txBody>
                  <a:tcPr/>
                </a:tc>
                <a:tc>
                  <a:txBody>
                    <a:bodyPr/>
                    <a:lstStyle/>
                    <a:p>
                      <a:pPr algn="ctr"/>
                      <a:r>
                        <a:rPr lang="en-US" dirty="0" smtClean="0"/>
                        <a:t>12</a:t>
                      </a:r>
                      <a:endParaRPr lang="en-US" dirty="0"/>
                    </a:p>
                  </a:txBody>
                  <a:tcPr/>
                </a:tc>
                <a:tc>
                  <a:txBody>
                    <a:bodyPr/>
                    <a:lstStyle/>
                    <a:p>
                      <a:endParaRPr lang="en-US" dirty="0"/>
                    </a:p>
                  </a:txBody>
                  <a:tcPr/>
                </a:tc>
              </a:tr>
              <a:tr h="314325">
                <a:tc>
                  <a:txBody>
                    <a:bodyPr/>
                    <a:lstStyle/>
                    <a:p>
                      <a:r>
                        <a:rPr lang="en-US" dirty="0" smtClean="0"/>
                        <a:t>A</a:t>
                      </a:r>
                      <a:endParaRPr lang="en-US" dirty="0"/>
                    </a:p>
                  </a:txBody>
                  <a:tcPr/>
                </a:tc>
                <a:tc>
                  <a:txBody>
                    <a:bodyPr/>
                    <a:lstStyle/>
                    <a:p>
                      <a:r>
                        <a:rPr lang="en-US" dirty="0" smtClean="0"/>
                        <a:t>FP130</a:t>
                      </a:r>
                      <a:endParaRPr lang="en-US" dirty="0"/>
                    </a:p>
                  </a:txBody>
                  <a:tcPr/>
                </a:tc>
                <a:tc>
                  <a:txBody>
                    <a:bodyPr/>
                    <a:lstStyle/>
                    <a:p>
                      <a:pPr algn="ctr"/>
                      <a:r>
                        <a:rPr lang="en-US" dirty="0" smtClean="0"/>
                        <a:t>4</a:t>
                      </a:r>
                      <a:endParaRPr lang="en-US" dirty="0"/>
                    </a:p>
                  </a:txBody>
                  <a:tcPr/>
                </a:tc>
                <a:tc>
                  <a:txBody>
                    <a:bodyPr/>
                    <a:lstStyle/>
                    <a:p>
                      <a:pPr algn="ctr"/>
                      <a:r>
                        <a:rPr lang="en-US" dirty="0" smtClean="0"/>
                        <a:t>3</a:t>
                      </a:r>
                      <a:endParaRPr lang="en-US" dirty="0"/>
                    </a:p>
                  </a:txBody>
                  <a:tcPr/>
                </a:tc>
                <a:tc>
                  <a:txBody>
                    <a:bodyPr/>
                    <a:lstStyle/>
                    <a:p>
                      <a:pPr algn="ctr"/>
                      <a:r>
                        <a:rPr lang="en-US" dirty="0" smtClean="0"/>
                        <a:t>12</a:t>
                      </a:r>
                      <a:endParaRPr lang="en-US" dirty="0"/>
                    </a:p>
                  </a:txBody>
                  <a:tcPr/>
                </a:tc>
                <a:tc>
                  <a:txBody>
                    <a:bodyPr/>
                    <a:lstStyle/>
                    <a:p>
                      <a:endParaRPr lang="en-US" dirty="0"/>
                    </a:p>
                  </a:txBody>
                  <a:tcPr/>
                </a:tc>
              </a:tr>
              <a:tr h="314325">
                <a:tc>
                  <a:txBody>
                    <a:bodyPr/>
                    <a:lstStyle/>
                    <a:p>
                      <a:r>
                        <a:rPr lang="en-US" dirty="0" smtClean="0"/>
                        <a:t>A</a:t>
                      </a:r>
                      <a:endParaRPr lang="en-US" dirty="0"/>
                    </a:p>
                  </a:txBody>
                  <a:tcPr/>
                </a:tc>
                <a:tc>
                  <a:txBody>
                    <a:bodyPr/>
                    <a:lstStyle/>
                    <a:p>
                      <a:r>
                        <a:rPr lang="en-US" dirty="0" smtClean="0"/>
                        <a:t>HE111</a:t>
                      </a:r>
                      <a:endParaRPr lang="en-US" dirty="0"/>
                    </a:p>
                  </a:txBody>
                  <a:tcPr/>
                </a:tc>
                <a:tc>
                  <a:txBody>
                    <a:bodyPr/>
                    <a:lstStyle/>
                    <a:p>
                      <a:pPr algn="ctr"/>
                      <a:r>
                        <a:rPr lang="en-US" dirty="0" smtClean="0"/>
                        <a:t>4</a:t>
                      </a:r>
                      <a:endParaRPr lang="en-US" dirty="0"/>
                    </a:p>
                  </a:txBody>
                  <a:tcPr/>
                </a:tc>
                <a:tc>
                  <a:txBody>
                    <a:bodyPr/>
                    <a:lstStyle/>
                    <a:p>
                      <a:pPr algn="ctr"/>
                      <a:r>
                        <a:rPr lang="en-US" dirty="0" smtClean="0"/>
                        <a:t>3</a:t>
                      </a:r>
                      <a:endParaRPr lang="en-US" dirty="0"/>
                    </a:p>
                  </a:txBody>
                  <a:tcPr/>
                </a:tc>
                <a:tc>
                  <a:txBody>
                    <a:bodyPr/>
                    <a:lstStyle/>
                    <a:p>
                      <a:pPr algn="ctr"/>
                      <a:r>
                        <a:rPr lang="en-US" dirty="0" smtClean="0"/>
                        <a:t>12</a:t>
                      </a:r>
                      <a:endParaRPr lang="en-US" dirty="0"/>
                    </a:p>
                  </a:txBody>
                  <a:tcPr/>
                </a:tc>
                <a:tc>
                  <a:txBody>
                    <a:bodyPr/>
                    <a:lstStyle/>
                    <a:p>
                      <a:endParaRPr lang="en-US" dirty="0"/>
                    </a:p>
                  </a:txBody>
                  <a:tcPr/>
                </a:tc>
              </a:tr>
              <a:tr h="314325">
                <a:tc>
                  <a:txBody>
                    <a:bodyPr/>
                    <a:lstStyle/>
                    <a:p>
                      <a:r>
                        <a:rPr lang="en-US" dirty="0" smtClean="0"/>
                        <a:t>C</a:t>
                      </a:r>
                      <a:endParaRPr lang="en-US" dirty="0"/>
                    </a:p>
                  </a:txBody>
                  <a:tcPr/>
                </a:tc>
                <a:tc>
                  <a:txBody>
                    <a:bodyPr/>
                    <a:lstStyle/>
                    <a:p>
                      <a:r>
                        <a:rPr lang="en-US" dirty="0" smtClean="0"/>
                        <a:t>SI110</a:t>
                      </a:r>
                      <a:endParaRPr lang="en-US" dirty="0"/>
                    </a:p>
                  </a:txBody>
                  <a:tcPr/>
                </a:tc>
                <a:tc>
                  <a:txBody>
                    <a:bodyPr/>
                    <a:lstStyle/>
                    <a:p>
                      <a:pPr algn="ctr"/>
                      <a:r>
                        <a:rPr lang="en-US" dirty="0" smtClean="0"/>
                        <a:t>2</a:t>
                      </a:r>
                      <a:endParaRPr lang="en-US" dirty="0"/>
                    </a:p>
                  </a:txBody>
                  <a:tcPr/>
                </a:tc>
                <a:tc>
                  <a:txBody>
                    <a:bodyPr/>
                    <a:lstStyle/>
                    <a:p>
                      <a:pPr algn="ctr"/>
                      <a:r>
                        <a:rPr lang="en-US" dirty="0" smtClean="0"/>
                        <a:t>3</a:t>
                      </a:r>
                      <a:endParaRPr lang="en-US" dirty="0"/>
                    </a:p>
                  </a:txBody>
                  <a:tcPr/>
                </a:tc>
                <a:tc>
                  <a:txBody>
                    <a:bodyPr/>
                    <a:lstStyle/>
                    <a:p>
                      <a:pPr algn="ctr"/>
                      <a:r>
                        <a:rPr lang="en-US" dirty="0" smtClean="0"/>
                        <a:t>6</a:t>
                      </a:r>
                      <a:endParaRPr lang="en-US" dirty="0"/>
                    </a:p>
                  </a:txBody>
                  <a:tcPr/>
                </a:tc>
                <a:tc>
                  <a:txBody>
                    <a:bodyPr/>
                    <a:lstStyle/>
                    <a:p>
                      <a:endParaRPr lang="en-US" dirty="0"/>
                    </a:p>
                  </a:txBody>
                  <a:tcPr/>
                </a:tc>
              </a:tr>
              <a:tr h="314325">
                <a:tc>
                  <a:txBody>
                    <a:bodyPr/>
                    <a:lstStyle/>
                    <a:p>
                      <a:endParaRPr lang="en-US" dirty="0"/>
                    </a:p>
                  </a:txBody>
                  <a:tcPr/>
                </a:tc>
                <a:tc>
                  <a:txBody>
                    <a:bodyPr/>
                    <a:lstStyle/>
                    <a:p>
                      <a:endParaRPr lang="en-US" dirty="0"/>
                    </a:p>
                  </a:txBody>
                  <a:tcPr/>
                </a:tc>
                <a:tc>
                  <a:txBody>
                    <a:bodyPr/>
                    <a:lstStyle/>
                    <a:p>
                      <a:pPr algn="ctr"/>
                      <a:r>
                        <a:rPr lang="en-US" dirty="0" smtClean="0"/>
                        <a:t>TOTAL</a:t>
                      </a:r>
                      <a:endParaRPr lang="en-US" dirty="0"/>
                    </a:p>
                  </a:txBody>
                  <a:tcPr/>
                </a:tc>
                <a:tc>
                  <a:txBody>
                    <a:bodyPr/>
                    <a:lstStyle/>
                    <a:p>
                      <a:pPr algn="ctr"/>
                      <a:r>
                        <a:rPr lang="en-US" dirty="0" smtClean="0"/>
                        <a:t>17</a:t>
                      </a:r>
                      <a:endParaRPr lang="en-US" dirty="0"/>
                    </a:p>
                  </a:txBody>
                  <a:tcPr/>
                </a:tc>
                <a:tc>
                  <a:txBody>
                    <a:bodyPr/>
                    <a:lstStyle/>
                    <a:p>
                      <a:pPr algn="ctr"/>
                      <a:r>
                        <a:rPr lang="en-US" dirty="0" smtClean="0"/>
                        <a:t>58</a:t>
                      </a:r>
                      <a:endParaRPr lang="en-US" dirty="0"/>
                    </a:p>
                  </a:txBody>
                  <a:tcPr/>
                </a:tc>
                <a:tc>
                  <a:txBody>
                    <a:bodyPr/>
                    <a:lstStyle/>
                    <a:p>
                      <a:r>
                        <a:rPr lang="en-US" dirty="0" smtClean="0"/>
                        <a:t>QPR= 58/17= </a:t>
                      </a:r>
                      <a:r>
                        <a:rPr lang="en-US" b="1" dirty="0" smtClean="0"/>
                        <a:t>3.41</a:t>
                      </a:r>
                      <a:endParaRPr lang="en-US" b="1" dirty="0"/>
                    </a:p>
                  </a:txBody>
                  <a:tcPr/>
                </a:tc>
              </a:tr>
            </a:tbl>
          </a:graphicData>
        </a:graphic>
      </p:graphicFrame>
      <p:sp>
        <p:nvSpPr>
          <p:cNvPr id="7" name="TextBox 6"/>
          <p:cNvSpPr txBox="1"/>
          <p:nvPr/>
        </p:nvSpPr>
        <p:spPr>
          <a:xfrm>
            <a:off x="5943600" y="4191000"/>
            <a:ext cx="3048000" cy="2031325"/>
          </a:xfrm>
          <a:prstGeom prst="rect">
            <a:avLst/>
          </a:prstGeom>
          <a:solidFill>
            <a:srgbClr val="DAC792"/>
          </a:solidFill>
        </p:spPr>
        <p:txBody>
          <a:bodyPr wrap="square" rtlCol="0">
            <a:spAutoFit/>
          </a:bodyPr>
          <a:lstStyle/>
          <a:p>
            <a:pPr algn="ctr"/>
            <a:r>
              <a:rPr lang="en-US" b="1" dirty="0" smtClean="0"/>
              <a:t>Progress Reports:</a:t>
            </a:r>
            <a:br>
              <a:rPr lang="en-US" b="1" dirty="0" smtClean="0"/>
            </a:br>
            <a:r>
              <a:rPr lang="en-US" dirty="0" smtClean="0"/>
              <a:t> 6 weeks and 12 weeks</a:t>
            </a:r>
          </a:p>
          <a:p>
            <a:pPr algn="ctr"/>
            <a:r>
              <a:rPr lang="en-US" dirty="0" smtClean="0"/>
              <a:t/>
            </a:r>
            <a:br>
              <a:rPr lang="en-US" dirty="0" smtClean="0"/>
            </a:br>
            <a:r>
              <a:rPr lang="en-US" b="1" dirty="0" smtClean="0"/>
              <a:t>End of Semester:</a:t>
            </a:r>
            <a:br>
              <a:rPr lang="en-US" b="1" dirty="0" smtClean="0"/>
            </a:br>
            <a:r>
              <a:rPr lang="en-US" dirty="0" smtClean="0"/>
              <a:t>QPR and </a:t>
            </a:r>
            <a:r>
              <a:rPr lang="en-US" dirty="0"/>
              <a:t>C</a:t>
            </a:r>
            <a:r>
              <a:rPr lang="en-US" dirty="0" smtClean="0"/>
              <a:t>QPR </a:t>
            </a:r>
            <a:r>
              <a:rPr lang="en-US" dirty="0"/>
              <a:t>assigned</a:t>
            </a:r>
            <a:r>
              <a:rPr lang="en-US" dirty="0" smtClean="0"/>
              <a:t>;</a:t>
            </a:r>
            <a:r>
              <a:rPr lang="en-US" dirty="0"/>
              <a:t/>
            </a:r>
            <a:br>
              <a:rPr lang="en-US" dirty="0"/>
            </a:br>
            <a:r>
              <a:rPr lang="en-US" dirty="0"/>
              <a:t>PRT &amp; PE </a:t>
            </a:r>
            <a:r>
              <a:rPr lang="en-US" dirty="0" smtClean="0"/>
              <a:t>Grades,</a:t>
            </a:r>
          </a:p>
          <a:p>
            <a:pPr algn="ctr"/>
            <a:r>
              <a:rPr lang="en-US" dirty="0" smtClean="0"/>
              <a:t>Aptitude &amp; Conduct Grades. </a:t>
            </a:r>
            <a:endParaRPr lang="en-US" dirty="0"/>
          </a:p>
        </p:txBody>
      </p:sp>
    </p:spTree>
    <p:extLst>
      <p:ext uri="{BB962C8B-B14F-4D97-AF65-F5344CB8AC3E}">
        <p14:creationId xmlns:p14="http://schemas.microsoft.com/office/powerpoint/2010/main" val="194774282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Placeholder 3"/>
          <p:cNvGraphicFramePr>
            <a:graphicFrameLocks noGrp="1"/>
          </p:cNvGraphicFramePr>
          <p:nvPr>
            <p:ph idx="13"/>
            <p:extLst>
              <p:ext uri="{D42A27DB-BD31-4B8C-83A1-F6EECF244321}">
                <p14:modId xmlns:p14="http://schemas.microsoft.com/office/powerpoint/2010/main" val="2805004328"/>
              </p:ext>
            </p:extLst>
          </p:nvPr>
        </p:nvGraphicFramePr>
        <p:xfrm>
          <a:off x="685800" y="1640840"/>
          <a:ext cx="7772400" cy="1483360"/>
        </p:xfrm>
        <a:graphic>
          <a:graphicData uri="http://schemas.openxmlformats.org/drawingml/2006/table">
            <a:tbl>
              <a:tblPr firstRow="1" bandRow="1">
                <a:tableStyleId>{5C22544A-7EE6-4342-B048-85BDC9FD1C3A}</a:tableStyleId>
              </a:tblPr>
              <a:tblGrid>
                <a:gridCol w="7772400"/>
              </a:tblGrid>
              <a:tr h="370840">
                <a:tc>
                  <a:txBody>
                    <a:bodyPr/>
                    <a:lstStyle/>
                    <a:p>
                      <a:pPr algn="ctr"/>
                      <a:r>
                        <a:rPr lang="en-US" dirty="0" smtClean="0"/>
                        <a:t>CREDIT</a:t>
                      </a:r>
                      <a:r>
                        <a:rPr lang="en-US" baseline="0" dirty="0" smtClean="0"/>
                        <a:t> HOURS PER SEMESTER</a:t>
                      </a:r>
                      <a:endParaRPr lang="en-US" dirty="0"/>
                    </a:p>
                  </a:txBody>
                  <a:tcPr marL="131365" marR="131365"/>
                </a:tc>
              </a:tr>
              <a:tr h="370840">
                <a:tc>
                  <a:txBody>
                    <a:bodyPr/>
                    <a:lstStyle/>
                    <a:p>
                      <a:pPr algn="ctr"/>
                      <a:r>
                        <a:rPr lang="en-US" dirty="0" smtClean="0"/>
                        <a:t>MINIMUM = 15 HOURS</a:t>
                      </a:r>
                      <a:endParaRPr lang="en-US" dirty="0"/>
                    </a:p>
                  </a:txBody>
                  <a:tcPr marL="131365" marR="131365"/>
                </a:tc>
              </a:tr>
              <a:tr h="370840">
                <a:tc>
                  <a:txBody>
                    <a:bodyPr/>
                    <a:lstStyle/>
                    <a:p>
                      <a:pPr algn="ctr"/>
                      <a:r>
                        <a:rPr lang="en-US" dirty="0" smtClean="0"/>
                        <a:t>MAXIMUM = APPROXIMATELY 22 HOURS</a:t>
                      </a:r>
                      <a:endParaRPr lang="en-US" dirty="0"/>
                    </a:p>
                  </a:txBody>
                  <a:tcPr marL="131365" marR="131365"/>
                </a:tc>
              </a:tr>
              <a:tr h="370840">
                <a:tc>
                  <a:txBody>
                    <a:bodyPr/>
                    <a:lstStyle/>
                    <a:p>
                      <a:pPr algn="ctr"/>
                      <a:r>
                        <a:rPr lang="en-US" dirty="0" smtClean="0"/>
                        <a:t>AVERAGE = 17 HOURS</a:t>
                      </a:r>
                      <a:endParaRPr lang="en-US" dirty="0"/>
                    </a:p>
                  </a:txBody>
                  <a:tcPr marL="131365" marR="131365"/>
                </a:tc>
              </a:tr>
            </a:tbl>
          </a:graphicData>
        </a:graphic>
      </p:graphicFrame>
      <p:sp>
        <p:nvSpPr>
          <p:cNvPr id="2" name="Title 1"/>
          <p:cNvSpPr>
            <a:spLocks noGrp="1"/>
          </p:cNvSpPr>
          <p:nvPr>
            <p:ph type="title"/>
          </p:nvPr>
        </p:nvSpPr>
        <p:spPr/>
        <p:txBody>
          <a:bodyPr/>
          <a:lstStyle/>
          <a:p>
            <a:r>
              <a:rPr lang="en-US" dirty="0" smtClean="0"/>
              <a:t>Credits</a:t>
            </a:r>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630023734"/>
              </p:ext>
            </p:extLst>
          </p:nvPr>
        </p:nvGraphicFramePr>
        <p:xfrm>
          <a:off x="685800" y="3545840"/>
          <a:ext cx="7772403" cy="1483360"/>
        </p:xfrm>
        <a:graphic>
          <a:graphicData uri="http://schemas.openxmlformats.org/drawingml/2006/table">
            <a:tbl>
              <a:tblPr firstRow="1" bandRow="1">
                <a:tableStyleId>{5C22544A-7EE6-4342-B048-85BDC9FD1C3A}</a:tableStyleId>
              </a:tblPr>
              <a:tblGrid>
                <a:gridCol w="2851829"/>
                <a:gridCol w="2217906"/>
                <a:gridCol w="1331068"/>
                <a:gridCol w="1371600"/>
              </a:tblGrid>
              <a:tr h="370840">
                <a:tc>
                  <a:txBody>
                    <a:bodyPr/>
                    <a:lstStyle/>
                    <a:p>
                      <a:endParaRPr lang="en-US" dirty="0"/>
                    </a:p>
                  </a:txBody>
                  <a:tcPr/>
                </a:tc>
                <a:tc>
                  <a:txBody>
                    <a:bodyPr/>
                    <a:lstStyle/>
                    <a:p>
                      <a:pPr algn="ctr"/>
                      <a:r>
                        <a:rPr lang="en-US" dirty="0" smtClean="0"/>
                        <a:t>Lectures per Week</a:t>
                      </a:r>
                      <a:endParaRPr lang="en-US" dirty="0"/>
                    </a:p>
                  </a:txBody>
                  <a:tcPr/>
                </a:tc>
                <a:tc>
                  <a:txBody>
                    <a:bodyPr/>
                    <a:lstStyle/>
                    <a:p>
                      <a:pPr algn="ctr"/>
                      <a:r>
                        <a:rPr lang="en-US" dirty="0" smtClean="0"/>
                        <a:t>Lab Hours</a:t>
                      </a:r>
                      <a:endParaRPr lang="en-US" dirty="0"/>
                    </a:p>
                  </a:txBody>
                  <a:tcPr/>
                </a:tc>
                <a:tc>
                  <a:txBody>
                    <a:bodyPr/>
                    <a:lstStyle/>
                    <a:p>
                      <a:pPr algn="ctr"/>
                      <a:r>
                        <a:rPr lang="en-US" dirty="0" smtClean="0"/>
                        <a:t>Credits</a:t>
                      </a:r>
                      <a:endParaRPr lang="en-US" dirty="0"/>
                    </a:p>
                  </a:txBody>
                  <a:tcPr/>
                </a:tc>
              </a:tr>
              <a:tr h="370840">
                <a:tc>
                  <a:txBody>
                    <a:bodyPr/>
                    <a:lstStyle/>
                    <a:p>
                      <a:r>
                        <a:rPr lang="en-US" dirty="0" smtClean="0"/>
                        <a:t>Chemistry</a:t>
                      </a:r>
                      <a:r>
                        <a:rPr lang="en-US" baseline="0" dirty="0" smtClean="0"/>
                        <a:t> Course -SC111</a:t>
                      </a:r>
                      <a:endParaRPr lang="en-US" dirty="0"/>
                    </a:p>
                  </a:txBody>
                  <a:tcPr/>
                </a:tc>
                <a:tc>
                  <a:txBody>
                    <a:bodyPr/>
                    <a:lstStyle/>
                    <a:p>
                      <a:pPr algn="ctr"/>
                      <a:r>
                        <a:rPr lang="en-US" dirty="0" smtClean="0"/>
                        <a:t>3</a:t>
                      </a:r>
                      <a:endParaRPr lang="en-US" dirty="0"/>
                    </a:p>
                  </a:txBody>
                  <a:tcPr/>
                </a:tc>
                <a:tc>
                  <a:txBody>
                    <a:bodyPr/>
                    <a:lstStyle/>
                    <a:p>
                      <a:pPr algn="ctr"/>
                      <a:r>
                        <a:rPr lang="en-US" dirty="0" smtClean="0"/>
                        <a:t>2</a:t>
                      </a:r>
                      <a:endParaRPr lang="en-US" dirty="0"/>
                    </a:p>
                  </a:txBody>
                  <a:tcPr/>
                </a:tc>
                <a:tc>
                  <a:txBody>
                    <a:bodyPr/>
                    <a:lstStyle/>
                    <a:p>
                      <a:pPr algn="ctr"/>
                      <a:r>
                        <a:rPr lang="en-US" dirty="0" smtClean="0"/>
                        <a:t>4</a:t>
                      </a:r>
                      <a:endParaRPr lang="en-US" dirty="0"/>
                    </a:p>
                  </a:txBody>
                  <a:tcPr/>
                </a:tc>
              </a:tr>
              <a:tr h="370840">
                <a:tc>
                  <a:txBody>
                    <a:bodyPr/>
                    <a:lstStyle/>
                    <a:p>
                      <a:r>
                        <a:rPr lang="en-US" dirty="0" smtClean="0"/>
                        <a:t>Calculus I - SM121</a:t>
                      </a:r>
                      <a:endParaRPr lang="en-US" dirty="0"/>
                    </a:p>
                  </a:txBody>
                  <a:tcPr/>
                </a:tc>
                <a:tc>
                  <a:txBody>
                    <a:bodyPr/>
                    <a:lstStyle/>
                    <a:p>
                      <a:pPr algn="ctr"/>
                      <a:r>
                        <a:rPr lang="en-US" dirty="0" smtClean="0"/>
                        <a:t>4</a:t>
                      </a:r>
                      <a:endParaRPr lang="en-US" dirty="0"/>
                    </a:p>
                  </a:txBody>
                  <a:tcPr/>
                </a:tc>
                <a:tc>
                  <a:txBody>
                    <a:bodyPr/>
                    <a:lstStyle/>
                    <a:p>
                      <a:pPr algn="ctr"/>
                      <a:r>
                        <a:rPr lang="en-US" dirty="0" smtClean="0"/>
                        <a:t>0</a:t>
                      </a:r>
                      <a:endParaRPr lang="en-US" dirty="0"/>
                    </a:p>
                  </a:txBody>
                  <a:tcPr/>
                </a:tc>
                <a:tc>
                  <a:txBody>
                    <a:bodyPr/>
                    <a:lstStyle/>
                    <a:p>
                      <a:pPr algn="ctr"/>
                      <a:r>
                        <a:rPr lang="en-US" dirty="0" smtClean="0"/>
                        <a:t>4</a:t>
                      </a:r>
                      <a:endParaRPr lang="en-US" dirty="0"/>
                    </a:p>
                  </a:txBody>
                  <a:tcPr/>
                </a:tc>
              </a:tr>
              <a:tr h="370840">
                <a:tc>
                  <a:txBody>
                    <a:bodyPr/>
                    <a:lstStyle/>
                    <a:p>
                      <a:r>
                        <a:rPr lang="en-US" dirty="0" smtClean="0"/>
                        <a:t>Seamanship - NS101</a:t>
                      </a:r>
                      <a:endParaRPr lang="en-US" dirty="0"/>
                    </a:p>
                  </a:txBody>
                  <a:tcPr/>
                </a:tc>
                <a:tc>
                  <a:txBody>
                    <a:bodyPr/>
                    <a:lstStyle/>
                    <a:p>
                      <a:pPr algn="ctr"/>
                      <a:r>
                        <a:rPr lang="en-US" dirty="0" smtClean="0"/>
                        <a:t>1</a:t>
                      </a:r>
                      <a:endParaRPr lang="en-US" dirty="0"/>
                    </a:p>
                  </a:txBody>
                  <a:tcPr/>
                </a:tc>
                <a:tc>
                  <a:txBody>
                    <a:bodyPr/>
                    <a:lstStyle/>
                    <a:p>
                      <a:pPr algn="ctr"/>
                      <a:r>
                        <a:rPr lang="en-US" dirty="0" smtClean="0"/>
                        <a:t>2</a:t>
                      </a:r>
                      <a:endParaRPr lang="en-US" dirty="0"/>
                    </a:p>
                  </a:txBody>
                  <a:tcPr/>
                </a:tc>
                <a:tc>
                  <a:txBody>
                    <a:bodyPr/>
                    <a:lstStyle/>
                    <a:p>
                      <a:pPr algn="ctr"/>
                      <a:r>
                        <a:rPr lang="en-US" dirty="0" smtClean="0"/>
                        <a:t>2</a:t>
                      </a:r>
                      <a:endParaRPr lang="en-US" dirty="0"/>
                    </a:p>
                  </a:txBody>
                  <a:tcPr/>
                </a:tc>
              </a:tr>
            </a:tbl>
          </a:graphicData>
        </a:graphic>
      </p:graphicFrame>
    </p:spTree>
    <p:extLst>
      <p:ext uri="{BB962C8B-B14F-4D97-AF65-F5344CB8AC3E}">
        <p14:creationId xmlns:p14="http://schemas.microsoft.com/office/powerpoint/2010/main" val="329074160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Validation Policies</a:t>
            </a:r>
            <a:endParaRPr lang="en-US" dirty="0"/>
          </a:p>
        </p:txBody>
      </p:sp>
      <p:graphicFrame>
        <p:nvGraphicFramePr>
          <p:cNvPr id="9" name="Content Placeholder 8"/>
          <p:cNvGraphicFramePr>
            <a:graphicFrameLocks noGrp="1"/>
          </p:cNvGraphicFramePr>
          <p:nvPr>
            <p:ph idx="13"/>
            <p:extLst>
              <p:ext uri="{D42A27DB-BD31-4B8C-83A1-F6EECF244321}">
                <p14:modId xmlns:p14="http://schemas.microsoft.com/office/powerpoint/2010/main" val="415317884"/>
              </p:ext>
            </p:extLst>
          </p:nvPr>
        </p:nvGraphicFramePr>
        <p:xfrm>
          <a:off x="1" y="1236658"/>
          <a:ext cx="9067800" cy="5738686"/>
        </p:xfrm>
        <a:graphic>
          <a:graphicData uri="http://schemas.openxmlformats.org/drawingml/2006/table">
            <a:tbl>
              <a:tblPr/>
              <a:tblGrid>
                <a:gridCol w="1471874"/>
                <a:gridCol w="6584012"/>
                <a:gridCol w="1011914"/>
              </a:tblGrid>
              <a:tr h="698614">
                <a:tc>
                  <a:txBody>
                    <a:bodyPr/>
                    <a:lstStyle/>
                    <a:p>
                      <a:pPr marL="0" marR="0" algn="ctr">
                        <a:lnSpc>
                          <a:spcPct val="107000"/>
                        </a:lnSpc>
                        <a:spcBef>
                          <a:spcPts val="0"/>
                        </a:spcBef>
                        <a:spcAft>
                          <a:spcPts val="0"/>
                        </a:spcAft>
                      </a:pPr>
                      <a:r>
                        <a:rPr lang="en-US" sz="1500" b="1" kern="1200" dirty="0">
                          <a:effectLst/>
                        </a:rPr>
                        <a:t>Department</a:t>
                      </a:r>
                      <a:endParaRPr lang="en-US" sz="15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0" marR="31750" marT="20955" marB="2095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AC792"/>
                    </a:solidFill>
                  </a:tcPr>
                </a:tc>
                <a:tc>
                  <a:txBody>
                    <a:bodyPr/>
                    <a:lstStyle/>
                    <a:p>
                      <a:pPr marL="0" marR="0" algn="ctr">
                        <a:lnSpc>
                          <a:spcPct val="107000"/>
                        </a:lnSpc>
                        <a:spcBef>
                          <a:spcPts val="0"/>
                        </a:spcBef>
                        <a:spcAft>
                          <a:spcPts val="0"/>
                        </a:spcAft>
                      </a:pPr>
                      <a:r>
                        <a:rPr lang="en-US" sz="1500" b="1" kern="1200" dirty="0">
                          <a:effectLst/>
                        </a:rPr>
                        <a:t>Validation Opportunity in the Summer </a:t>
                      </a:r>
                      <a:endParaRPr lang="en-US" sz="15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0" marR="31750" marT="20955" marB="2095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AC792"/>
                    </a:solidFill>
                  </a:tcPr>
                </a:tc>
                <a:tc>
                  <a:txBody>
                    <a:bodyPr/>
                    <a:lstStyle/>
                    <a:p>
                      <a:pPr marL="0" marR="0" algn="ctr">
                        <a:lnSpc>
                          <a:spcPct val="107000"/>
                        </a:lnSpc>
                        <a:spcBef>
                          <a:spcPts val="0"/>
                        </a:spcBef>
                        <a:spcAft>
                          <a:spcPts val="0"/>
                        </a:spcAft>
                      </a:pPr>
                      <a:r>
                        <a:rPr lang="en-US" sz="1500" b="1" kern="1200" dirty="0">
                          <a:effectLst/>
                        </a:rPr>
                        <a:t>Upper Level Validation </a:t>
                      </a:r>
                      <a:endParaRPr lang="en-US" sz="15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0" marR="31750" marT="20955" marB="2095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AC792"/>
                    </a:solidFill>
                  </a:tcPr>
                </a:tc>
              </a:tr>
              <a:tr h="392955">
                <a:tc>
                  <a:txBody>
                    <a:bodyPr/>
                    <a:lstStyle/>
                    <a:p>
                      <a:pPr marL="0" marR="0" algn="ctr">
                        <a:lnSpc>
                          <a:spcPct val="107000"/>
                        </a:lnSpc>
                        <a:spcBef>
                          <a:spcPts val="0"/>
                        </a:spcBef>
                        <a:spcAft>
                          <a:spcPts val="0"/>
                        </a:spcAft>
                      </a:pPr>
                      <a:r>
                        <a:rPr lang="en-US" sz="1500" kern="1200" dirty="0">
                          <a:effectLst/>
                        </a:rPr>
                        <a:t> </a:t>
                      </a:r>
                      <a:endParaRPr lang="en-US"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31750" marR="31750" marT="20955" marB="2095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DF4"/>
                    </a:solidFill>
                  </a:tcPr>
                </a:tc>
                <a:tc>
                  <a:txBody>
                    <a:bodyPr/>
                    <a:lstStyle/>
                    <a:p>
                      <a:pPr marL="0" marR="0" algn="ctr">
                        <a:lnSpc>
                          <a:spcPct val="107000"/>
                        </a:lnSpc>
                        <a:spcBef>
                          <a:spcPts val="0"/>
                        </a:spcBef>
                        <a:spcAft>
                          <a:spcPts val="0"/>
                        </a:spcAft>
                      </a:pPr>
                      <a:r>
                        <a:rPr lang="en-US" sz="1600" b="1" kern="1200" dirty="0">
                          <a:solidFill>
                            <a:srgbClr val="C00000"/>
                          </a:solidFill>
                          <a:effectLst/>
                        </a:rPr>
                        <a:t>Division of Engineering and Weapons</a:t>
                      </a:r>
                      <a:endParaRPr lang="en-US" sz="16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0" marR="31750" marT="20955" marB="2095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DF4"/>
                    </a:solidFill>
                  </a:tcPr>
                </a:tc>
                <a:tc>
                  <a:txBody>
                    <a:bodyPr/>
                    <a:lstStyle/>
                    <a:p>
                      <a:pPr marL="0" marR="0" algn="ctr">
                        <a:lnSpc>
                          <a:spcPct val="107000"/>
                        </a:lnSpc>
                        <a:spcBef>
                          <a:spcPts val="0"/>
                        </a:spcBef>
                        <a:spcAft>
                          <a:spcPts val="0"/>
                        </a:spcAft>
                      </a:pPr>
                      <a:r>
                        <a:rPr lang="en-US" sz="1500" kern="1200" dirty="0">
                          <a:effectLst/>
                        </a:rPr>
                        <a:t> </a:t>
                      </a:r>
                      <a:endParaRPr lang="en-US"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31750" marR="31750" marT="20955" marB="2095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DF4"/>
                    </a:solidFill>
                  </a:tcPr>
                </a:tc>
              </a:tr>
              <a:tr h="392955">
                <a:tc>
                  <a:txBody>
                    <a:bodyPr/>
                    <a:lstStyle/>
                    <a:p>
                      <a:pPr marL="0" marR="0" algn="ctr">
                        <a:lnSpc>
                          <a:spcPct val="107000"/>
                        </a:lnSpc>
                        <a:spcBef>
                          <a:spcPts val="0"/>
                        </a:spcBef>
                        <a:spcAft>
                          <a:spcPts val="0"/>
                        </a:spcAft>
                      </a:pPr>
                      <a:r>
                        <a:rPr lang="en-US" sz="1500" kern="1200" dirty="0" smtClean="0">
                          <a:effectLst/>
                        </a:rPr>
                        <a:t>All Engineering</a:t>
                      </a:r>
                      <a:endParaRPr lang="en-US"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31750" marR="31750" marT="20955" marB="2095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DF4"/>
                    </a:solidFill>
                  </a:tcPr>
                </a:tc>
                <a:tc>
                  <a:txBody>
                    <a:bodyPr/>
                    <a:lstStyle/>
                    <a:p>
                      <a:pPr marL="0" marR="0" algn="ctr">
                        <a:lnSpc>
                          <a:spcPct val="107000"/>
                        </a:lnSpc>
                        <a:spcBef>
                          <a:spcPts val="0"/>
                        </a:spcBef>
                        <a:spcAft>
                          <a:spcPts val="0"/>
                        </a:spcAft>
                      </a:pPr>
                      <a:r>
                        <a:rPr lang="en-US" sz="1500" kern="1200" dirty="0">
                          <a:effectLst/>
                        </a:rPr>
                        <a:t>No validation tests are administered during plebe summer.</a:t>
                      </a:r>
                      <a:endParaRPr lang="en-US"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31750" marR="31750" marT="20955" marB="2095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DF4"/>
                    </a:solidFill>
                  </a:tcPr>
                </a:tc>
                <a:tc>
                  <a:txBody>
                    <a:bodyPr/>
                    <a:lstStyle/>
                    <a:p>
                      <a:pPr marL="0" marR="0" algn="ctr">
                        <a:lnSpc>
                          <a:spcPct val="107000"/>
                        </a:lnSpc>
                        <a:spcBef>
                          <a:spcPts val="0"/>
                        </a:spcBef>
                        <a:spcAft>
                          <a:spcPts val="0"/>
                        </a:spcAft>
                      </a:pPr>
                      <a:r>
                        <a:rPr lang="en-US" sz="1500" kern="1200">
                          <a:effectLst/>
                        </a:rPr>
                        <a:t>Interview, test</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31750" marR="31750" marT="20955" marB="2095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DF4"/>
                    </a:solidFill>
                  </a:tcPr>
                </a:tc>
              </a:tr>
              <a:tr h="392955">
                <a:tc>
                  <a:txBody>
                    <a:bodyPr/>
                    <a:lstStyle/>
                    <a:p>
                      <a:pPr marL="0" marR="0" algn="ctr">
                        <a:lnSpc>
                          <a:spcPct val="107000"/>
                        </a:lnSpc>
                        <a:spcBef>
                          <a:spcPts val="0"/>
                        </a:spcBef>
                        <a:spcAft>
                          <a:spcPts val="0"/>
                        </a:spcAft>
                      </a:pPr>
                      <a:r>
                        <a:rPr lang="en-US" sz="1500" kern="1200">
                          <a:effectLst/>
                        </a:rPr>
                        <a:t> </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31750" marR="31750" marT="20955" marB="2095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DF4"/>
                    </a:solidFill>
                  </a:tcPr>
                </a:tc>
                <a:tc>
                  <a:txBody>
                    <a:bodyPr/>
                    <a:lstStyle/>
                    <a:p>
                      <a:pPr marL="0" marR="0" algn="ctr">
                        <a:lnSpc>
                          <a:spcPct val="107000"/>
                        </a:lnSpc>
                        <a:spcBef>
                          <a:spcPts val="0"/>
                        </a:spcBef>
                        <a:spcAft>
                          <a:spcPts val="0"/>
                        </a:spcAft>
                      </a:pPr>
                      <a:r>
                        <a:rPr lang="en-US" sz="1600" b="1" kern="1200" dirty="0">
                          <a:solidFill>
                            <a:srgbClr val="C00000"/>
                          </a:solidFill>
                          <a:effectLst/>
                        </a:rPr>
                        <a:t>Division of Mathematics and Science</a:t>
                      </a:r>
                      <a:endParaRPr lang="en-US" sz="16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0" marR="31750" marT="20955" marB="2095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DF4"/>
                    </a:solidFill>
                  </a:tcPr>
                </a:tc>
                <a:tc rowSpan="6">
                  <a:txBody>
                    <a:bodyPr/>
                    <a:lstStyle/>
                    <a:p>
                      <a:pPr marL="0" marR="0" algn="ctr">
                        <a:lnSpc>
                          <a:spcPct val="107000"/>
                        </a:lnSpc>
                        <a:spcBef>
                          <a:spcPts val="0"/>
                        </a:spcBef>
                        <a:spcAft>
                          <a:spcPts val="0"/>
                        </a:spcAft>
                      </a:pPr>
                      <a:r>
                        <a:rPr lang="en-US" sz="1500" kern="1200" dirty="0">
                          <a:effectLst/>
                        </a:rPr>
                        <a:t>Interview, test</a:t>
                      </a:r>
                      <a:endParaRPr lang="en-US"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31750" marR="31750" marT="20955" marB="2095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DF4"/>
                    </a:solidFill>
                  </a:tcPr>
                </a:tc>
              </a:tr>
              <a:tr h="698614">
                <a:tc>
                  <a:txBody>
                    <a:bodyPr/>
                    <a:lstStyle/>
                    <a:p>
                      <a:pPr marL="0" marR="0" algn="ctr">
                        <a:lnSpc>
                          <a:spcPct val="107000"/>
                        </a:lnSpc>
                        <a:spcBef>
                          <a:spcPts val="0"/>
                        </a:spcBef>
                        <a:spcAft>
                          <a:spcPts val="0"/>
                        </a:spcAft>
                      </a:pPr>
                      <a:r>
                        <a:rPr lang="en-US" sz="1500" kern="1200">
                          <a:effectLst/>
                        </a:rPr>
                        <a:t>Chemistry</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31750" marR="31750" marT="20955" marB="2095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DF4"/>
                    </a:solidFill>
                  </a:tcPr>
                </a:tc>
                <a:tc>
                  <a:txBody>
                    <a:bodyPr/>
                    <a:lstStyle/>
                    <a:p>
                      <a:pPr marL="0" marR="0" algn="ctr">
                        <a:lnSpc>
                          <a:spcPct val="107000"/>
                        </a:lnSpc>
                        <a:spcBef>
                          <a:spcPts val="0"/>
                        </a:spcBef>
                        <a:spcAft>
                          <a:spcPts val="0"/>
                        </a:spcAft>
                      </a:pPr>
                      <a:r>
                        <a:rPr lang="en-US" sz="1500" kern="1200" dirty="0">
                          <a:effectLst/>
                        </a:rPr>
                        <a:t>Tests administered for Chemistry 1 and Chemistry 2.  </a:t>
                      </a:r>
                      <a:endParaRPr lang="en-US" sz="1500" dirty="0">
                        <a:effectLst/>
                      </a:endParaRPr>
                    </a:p>
                    <a:p>
                      <a:pPr marL="0" marR="0" algn="ctr">
                        <a:lnSpc>
                          <a:spcPct val="107000"/>
                        </a:lnSpc>
                        <a:spcBef>
                          <a:spcPts val="0"/>
                        </a:spcBef>
                        <a:spcAft>
                          <a:spcPts val="0"/>
                        </a:spcAft>
                      </a:pPr>
                      <a:r>
                        <a:rPr lang="en-US" sz="1500" kern="1200" dirty="0">
                          <a:effectLst/>
                        </a:rPr>
                        <a:t>Biology AP=5 or IB</a:t>
                      </a:r>
                      <a:r>
                        <a:rPr lang="en-US" sz="1500" u="sng" kern="1200" dirty="0">
                          <a:effectLst/>
                        </a:rPr>
                        <a:t>&gt;</a:t>
                      </a:r>
                      <a:r>
                        <a:rPr lang="en-US" sz="1500" kern="1200" dirty="0">
                          <a:effectLst/>
                        </a:rPr>
                        <a:t>6 validates Biology 1.</a:t>
                      </a:r>
                      <a:endParaRPr lang="en-US"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31750" marR="31750" marT="20955" marB="2095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DF4"/>
                    </a:solidFill>
                  </a:tcPr>
                </a:tc>
                <a:tc vMerge="1">
                  <a:txBody>
                    <a:bodyPr/>
                    <a:lstStyle/>
                    <a:p>
                      <a:endParaRPr lang="en-US"/>
                    </a:p>
                  </a:txBody>
                  <a:tcPr/>
                </a:tc>
              </a:tr>
              <a:tr h="392955">
                <a:tc>
                  <a:txBody>
                    <a:bodyPr/>
                    <a:lstStyle/>
                    <a:p>
                      <a:pPr marL="0" marR="0" algn="ctr">
                        <a:lnSpc>
                          <a:spcPct val="107000"/>
                        </a:lnSpc>
                        <a:spcBef>
                          <a:spcPts val="0"/>
                        </a:spcBef>
                        <a:spcAft>
                          <a:spcPts val="0"/>
                        </a:spcAft>
                      </a:pPr>
                      <a:r>
                        <a:rPr lang="en-US" sz="1500" kern="1200">
                          <a:effectLst/>
                        </a:rPr>
                        <a:t>Computer Science</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31750" marR="31750" marT="20955" marB="2095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DF4"/>
                    </a:solidFill>
                  </a:tcPr>
                </a:tc>
                <a:tc>
                  <a:txBody>
                    <a:bodyPr/>
                    <a:lstStyle/>
                    <a:p>
                      <a:pPr marL="0" marR="0" algn="ctr">
                        <a:lnSpc>
                          <a:spcPct val="107000"/>
                        </a:lnSpc>
                        <a:spcBef>
                          <a:spcPts val="0"/>
                        </a:spcBef>
                        <a:spcAft>
                          <a:spcPts val="0"/>
                        </a:spcAft>
                      </a:pPr>
                      <a:r>
                        <a:rPr lang="en-US" sz="1500" kern="1200" dirty="0">
                          <a:effectLst/>
                        </a:rPr>
                        <a:t>No validation tests are administered during plebe summer</a:t>
                      </a:r>
                      <a:r>
                        <a:rPr lang="en-US" sz="1500" kern="1200" dirty="0" smtClean="0">
                          <a:effectLst/>
                        </a:rPr>
                        <a:t>.</a:t>
                      </a:r>
                      <a:endParaRPr lang="en-US"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31750" marR="31750" marT="20955" marB="2095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DF4"/>
                    </a:solidFill>
                  </a:tcPr>
                </a:tc>
                <a:tc vMerge="1">
                  <a:txBody>
                    <a:bodyPr/>
                    <a:lstStyle/>
                    <a:p>
                      <a:endParaRPr lang="en-US"/>
                    </a:p>
                  </a:txBody>
                  <a:tcPr/>
                </a:tc>
              </a:tr>
              <a:tr h="698614">
                <a:tc>
                  <a:txBody>
                    <a:bodyPr/>
                    <a:lstStyle/>
                    <a:p>
                      <a:pPr marL="0" marR="0" algn="ctr">
                        <a:lnSpc>
                          <a:spcPct val="107000"/>
                        </a:lnSpc>
                        <a:spcBef>
                          <a:spcPts val="0"/>
                        </a:spcBef>
                        <a:spcAft>
                          <a:spcPts val="0"/>
                        </a:spcAft>
                      </a:pPr>
                      <a:r>
                        <a:rPr lang="en-US" sz="1500" kern="1200">
                          <a:effectLst/>
                        </a:rPr>
                        <a:t>Mathematics</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31750" marR="31750" marT="20955" marB="2095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DF4"/>
                    </a:solidFill>
                  </a:tcPr>
                </a:tc>
                <a:tc>
                  <a:txBody>
                    <a:bodyPr/>
                    <a:lstStyle/>
                    <a:p>
                      <a:pPr marL="0" marR="0" algn="ctr">
                        <a:lnSpc>
                          <a:spcPct val="107000"/>
                        </a:lnSpc>
                        <a:spcBef>
                          <a:spcPts val="0"/>
                        </a:spcBef>
                        <a:spcAft>
                          <a:spcPts val="0"/>
                        </a:spcAft>
                      </a:pPr>
                      <a:r>
                        <a:rPr lang="en-US" sz="1500" kern="1200" dirty="0">
                          <a:effectLst/>
                        </a:rPr>
                        <a:t>Tests administered for Calculus </a:t>
                      </a:r>
                      <a:r>
                        <a:rPr lang="en-US" sz="1500" kern="1200" dirty="0" smtClean="0">
                          <a:effectLst/>
                        </a:rPr>
                        <a:t>1,</a:t>
                      </a:r>
                      <a:r>
                        <a:rPr lang="en-US" sz="1500" kern="1200" baseline="0" dirty="0" smtClean="0">
                          <a:effectLst/>
                        </a:rPr>
                        <a:t> 2 and 3.</a:t>
                      </a:r>
                    </a:p>
                    <a:p>
                      <a:pPr marL="0" marR="0" algn="ctr">
                        <a:lnSpc>
                          <a:spcPct val="107000"/>
                        </a:lnSpc>
                        <a:spcBef>
                          <a:spcPts val="0"/>
                        </a:spcBef>
                        <a:spcAft>
                          <a:spcPts val="0"/>
                        </a:spcAft>
                      </a:pPr>
                      <a:r>
                        <a:rPr lang="en-US" sz="1500" kern="1200" dirty="0" err="1" smtClean="0">
                          <a:effectLst/>
                        </a:rPr>
                        <a:t>Calc</a:t>
                      </a:r>
                      <a:r>
                        <a:rPr lang="en-US" sz="1500" kern="1200" dirty="0" smtClean="0">
                          <a:effectLst/>
                        </a:rPr>
                        <a:t> "AB</a:t>
                      </a:r>
                      <a:r>
                        <a:rPr lang="en-US" sz="1500" kern="1200" dirty="0">
                          <a:effectLst/>
                        </a:rPr>
                        <a:t>" AP</a:t>
                      </a:r>
                      <a:r>
                        <a:rPr lang="en-US" sz="1500" u="sng" kern="1200" dirty="0">
                          <a:effectLst/>
                        </a:rPr>
                        <a:t>&gt;</a:t>
                      </a:r>
                      <a:r>
                        <a:rPr lang="en-US" sz="1500" kern="1200" dirty="0">
                          <a:effectLst/>
                        </a:rPr>
                        <a:t>4 </a:t>
                      </a:r>
                      <a:r>
                        <a:rPr lang="en-US" sz="1500" kern="1200" dirty="0" smtClean="0">
                          <a:effectLst/>
                        </a:rPr>
                        <a:t>validates</a:t>
                      </a:r>
                      <a:r>
                        <a:rPr lang="en-US" sz="1500" kern="1200" baseline="0" dirty="0" smtClean="0">
                          <a:effectLst/>
                        </a:rPr>
                        <a:t> </a:t>
                      </a:r>
                      <a:r>
                        <a:rPr lang="en-US" sz="1500" kern="1200" baseline="0" dirty="0" err="1" smtClean="0">
                          <a:effectLst/>
                        </a:rPr>
                        <a:t>Calc</a:t>
                      </a:r>
                      <a:r>
                        <a:rPr lang="en-US" sz="1500" kern="1200" baseline="0" dirty="0" smtClean="0">
                          <a:effectLst/>
                        </a:rPr>
                        <a:t> 1</a:t>
                      </a:r>
                      <a:r>
                        <a:rPr lang="en-US" sz="1500" kern="1200" dirty="0" smtClean="0">
                          <a:effectLst/>
                        </a:rPr>
                        <a:t>, </a:t>
                      </a:r>
                      <a:r>
                        <a:rPr lang="en-US" sz="1500" kern="1200" dirty="0" err="1" smtClean="0">
                          <a:effectLst/>
                        </a:rPr>
                        <a:t>Calc</a:t>
                      </a:r>
                      <a:r>
                        <a:rPr lang="en-US" sz="1500" kern="1200" dirty="0" smtClean="0">
                          <a:effectLst/>
                        </a:rPr>
                        <a:t> "BC</a:t>
                      </a:r>
                      <a:r>
                        <a:rPr lang="en-US" sz="1500" kern="1200" dirty="0">
                          <a:effectLst/>
                        </a:rPr>
                        <a:t>" AP</a:t>
                      </a:r>
                      <a:r>
                        <a:rPr lang="en-US" sz="1500" u="sng" kern="1200" dirty="0">
                          <a:effectLst/>
                        </a:rPr>
                        <a:t>&gt;</a:t>
                      </a:r>
                      <a:r>
                        <a:rPr lang="en-US" sz="1500" kern="1200" dirty="0">
                          <a:effectLst/>
                        </a:rPr>
                        <a:t>4 </a:t>
                      </a:r>
                      <a:r>
                        <a:rPr lang="en-US" sz="1500" kern="1200" dirty="0" smtClean="0">
                          <a:effectLst/>
                        </a:rPr>
                        <a:t>validates </a:t>
                      </a:r>
                      <a:r>
                        <a:rPr lang="en-US" sz="1500" kern="1200" dirty="0" err="1" smtClean="0">
                          <a:effectLst/>
                        </a:rPr>
                        <a:t>Calc</a:t>
                      </a:r>
                      <a:r>
                        <a:rPr lang="en-US" sz="1500" kern="1200" dirty="0" smtClean="0">
                          <a:effectLst/>
                        </a:rPr>
                        <a:t> 2.</a:t>
                      </a:r>
                      <a:br>
                        <a:rPr lang="en-US" sz="1500" kern="1200" dirty="0" smtClean="0">
                          <a:effectLst/>
                        </a:rPr>
                      </a:br>
                      <a:r>
                        <a:rPr lang="en-US" sz="1500" kern="1200" dirty="0" smtClean="0">
                          <a:effectLst/>
                        </a:rPr>
                        <a:t>Statistics AP</a:t>
                      </a:r>
                      <a:r>
                        <a:rPr lang="en-US" sz="1500" u="sng" kern="1200" dirty="0" smtClean="0">
                          <a:effectLst/>
                        </a:rPr>
                        <a:t>&gt;</a:t>
                      </a:r>
                      <a:r>
                        <a:rPr lang="en-US" sz="1500" kern="1200" dirty="0" smtClean="0">
                          <a:effectLst/>
                        </a:rPr>
                        <a:t>4 </a:t>
                      </a:r>
                      <a:r>
                        <a:rPr lang="en-US" sz="1500" kern="1200" dirty="0">
                          <a:effectLst/>
                        </a:rPr>
                        <a:t>validates SM219.  </a:t>
                      </a:r>
                      <a:endParaRPr lang="en-US"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31750" marR="31750" marT="20955" marB="2095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DF4"/>
                    </a:solidFill>
                  </a:tcPr>
                </a:tc>
                <a:tc vMerge="1">
                  <a:txBody>
                    <a:bodyPr/>
                    <a:lstStyle/>
                    <a:p>
                      <a:endParaRPr lang="en-US"/>
                    </a:p>
                  </a:txBody>
                  <a:tcPr/>
                </a:tc>
              </a:tr>
              <a:tr h="392955">
                <a:tc>
                  <a:txBody>
                    <a:bodyPr/>
                    <a:lstStyle/>
                    <a:p>
                      <a:pPr marL="0" marR="0" algn="ctr">
                        <a:lnSpc>
                          <a:spcPct val="107000"/>
                        </a:lnSpc>
                        <a:spcBef>
                          <a:spcPts val="0"/>
                        </a:spcBef>
                        <a:spcAft>
                          <a:spcPts val="0"/>
                        </a:spcAft>
                      </a:pPr>
                      <a:r>
                        <a:rPr lang="en-US" sz="1500" kern="1200">
                          <a:effectLst/>
                        </a:rPr>
                        <a:t>Oceanography</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31750" marR="31750" marT="20955" marB="2095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DF4"/>
                    </a:solidFill>
                  </a:tcPr>
                </a:tc>
                <a:tc>
                  <a:txBody>
                    <a:bodyPr/>
                    <a:lstStyle/>
                    <a:p>
                      <a:pPr marL="0" marR="0" algn="ctr">
                        <a:lnSpc>
                          <a:spcPct val="107000"/>
                        </a:lnSpc>
                        <a:spcBef>
                          <a:spcPts val="0"/>
                        </a:spcBef>
                        <a:spcAft>
                          <a:spcPts val="0"/>
                        </a:spcAft>
                      </a:pPr>
                      <a:r>
                        <a:rPr lang="en-US" sz="1500" kern="1200" dirty="0">
                          <a:effectLst/>
                        </a:rPr>
                        <a:t>No validation tests are administered during plebe summer.</a:t>
                      </a:r>
                      <a:endParaRPr lang="en-US"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31750" marR="31750" marT="20955" marB="2095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DF4"/>
                    </a:solidFill>
                  </a:tcPr>
                </a:tc>
                <a:tc vMerge="1">
                  <a:txBody>
                    <a:bodyPr/>
                    <a:lstStyle/>
                    <a:p>
                      <a:endParaRPr lang="en-US"/>
                    </a:p>
                  </a:txBody>
                  <a:tcPr/>
                </a:tc>
              </a:tr>
              <a:tr h="392955">
                <a:tc>
                  <a:txBody>
                    <a:bodyPr/>
                    <a:lstStyle/>
                    <a:p>
                      <a:pPr marL="0" marR="0" algn="ctr">
                        <a:lnSpc>
                          <a:spcPct val="107000"/>
                        </a:lnSpc>
                        <a:spcBef>
                          <a:spcPts val="0"/>
                        </a:spcBef>
                        <a:spcAft>
                          <a:spcPts val="0"/>
                        </a:spcAft>
                      </a:pPr>
                      <a:r>
                        <a:rPr lang="en-US" sz="1500" kern="1200">
                          <a:effectLst/>
                        </a:rPr>
                        <a:t>Physics</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31750" marR="31750" marT="20955" marB="2095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DF4"/>
                    </a:solidFill>
                  </a:tcPr>
                </a:tc>
                <a:tc>
                  <a:txBody>
                    <a:bodyPr/>
                    <a:lstStyle/>
                    <a:p>
                      <a:pPr marL="0" marR="0" algn="ctr">
                        <a:lnSpc>
                          <a:spcPct val="107000"/>
                        </a:lnSpc>
                        <a:spcBef>
                          <a:spcPts val="0"/>
                        </a:spcBef>
                        <a:spcAft>
                          <a:spcPts val="0"/>
                        </a:spcAft>
                      </a:pPr>
                      <a:r>
                        <a:rPr lang="en-US" sz="1500" kern="1200" dirty="0">
                          <a:effectLst/>
                        </a:rPr>
                        <a:t>Tests administered for Physics 1 and Physics 2.</a:t>
                      </a:r>
                      <a:endParaRPr lang="en-US"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31750" marR="31750" marT="20955" marB="2095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DF4"/>
                    </a:solidFill>
                  </a:tcPr>
                </a:tc>
                <a:tc vMerge="1">
                  <a:txBody>
                    <a:bodyPr/>
                    <a:lstStyle/>
                    <a:p>
                      <a:endParaRPr lang="en-US"/>
                    </a:p>
                  </a:txBody>
                  <a:tcPr/>
                </a:tc>
              </a:tr>
              <a:tr h="392955">
                <a:tc>
                  <a:txBody>
                    <a:bodyPr/>
                    <a:lstStyle/>
                    <a:p>
                      <a:pPr marL="0" marR="0" algn="ctr">
                        <a:lnSpc>
                          <a:spcPct val="107000"/>
                        </a:lnSpc>
                        <a:spcBef>
                          <a:spcPts val="0"/>
                        </a:spcBef>
                        <a:spcAft>
                          <a:spcPts val="0"/>
                        </a:spcAft>
                      </a:pPr>
                      <a:r>
                        <a:rPr lang="en-US" sz="1500" kern="1200" dirty="0">
                          <a:effectLst/>
                        </a:rPr>
                        <a:t> </a:t>
                      </a:r>
                      <a:endParaRPr lang="en-US"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31750" marR="31750" marT="20955" marB="2095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DF4"/>
                    </a:solidFill>
                  </a:tcPr>
                </a:tc>
                <a:tc>
                  <a:txBody>
                    <a:bodyPr/>
                    <a:lstStyle/>
                    <a:p>
                      <a:pPr marL="0" marR="0" algn="ctr">
                        <a:lnSpc>
                          <a:spcPct val="107000"/>
                        </a:lnSpc>
                        <a:spcBef>
                          <a:spcPts val="0"/>
                        </a:spcBef>
                        <a:spcAft>
                          <a:spcPts val="0"/>
                        </a:spcAft>
                      </a:pPr>
                      <a:r>
                        <a:rPr lang="en-US" sz="1600" b="1" kern="1200" dirty="0">
                          <a:solidFill>
                            <a:srgbClr val="C00000"/>
                          </a:solidFill>
                          <a:effectLst/>
                        </a:rPr>
                        <a:t>Division </a:t>
                      </a:r>
                      <a:r>
                        <a:rPr lang="en-US" sz="1600" b="1" kern="1200" dirty="0" smtClean="0">
                          <a:solidFill>
                            <a:srgbClr val="C00000"/>
                          </a:solidFill>
                          <a:effectLst/>
                        </a:rPr>
                        <a:t>of</a:t>
                      </a:r>
                      <a:r>
                        <a:rPr lang="en-US" sz="1600" b="1" kern="1200" baseline="0" dirty="0" smtClean="0">
                          <a:solidFill>
                            <a:srgbClr val="C00000"/>
                          </a:solidFill>
                          <a:effectLst/>
                        </a:rPr>
                        <a:t> Leadership, Education &amp; Development</a:t>
                      </a:r>
                      <a:endParaRPr lang="en-US" sz="16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0" marR="31750" marT="20955" marB="2095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DF4"/>
                    </a:solidFill>
                  </a:tcPr>
                </a:tc>
                <a:tc>
                  <a:txBody>
                    <a:bodyPr/>
                    <a:lstStyle/>
                    <a:p>
                      <a:pPr marL="0" marR="0" algn="ctr">
                        <a:lnSpc>
                          <a:spcPct val="107000"/>
                        </a:lnSpc>
                        <a:spcBef>
                          <a:spcPts val="0"/>
                        </a:spcBef>
                        <a:spcAft>
                          <a:spcPts val="0"/>
                        </a:spcAft>
                      </a:pPr>
                      <a:r>
                        <a:rPr lang="en-US" sz="1500" kern="1200" dirty="0">
                          <a:effectLst/>
                        </a:rPr>
                        <a:t> </a:t>
                      </a:r>
                      <a:endParaRPr lang="en-US"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31750" marR="31750" marT="20955" marB="2095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DF4"/>
                    </a:solidFill>
                  </a:tcPr>
                </a:tc>
              </a:tr>
              <a:tr h="698614">
                <a:tc>
                  <a:txBody>
                    <a:bodyPr/>
                    <a:lstStyle/>
                    <a:p>
                      <a:pPr marL="0" marR="0" algn="ctr">
                        <a:lnSpc>
                          <a:spcPct val="107000"/>
                        </a:lnSpc>
                        <a:spcBef>
                          <a:spcPts val="0"/>
                        </a:spcBef>
                        <a:spcAft>
                          <a:spcPts val="0"/>
                        </a:spcAft>
                      </a:pPr>
                      <a:r>
                        <a:rPr lang="en-US" sz="1500" kern="1200">
                          <a:effectLst/>
                        </a:rPr>
                        <a:t>Leadership, Ethics, and Law</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31750" marR="31750" marT="20955" marB="2095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marL="0" marR="0" algn="ctr">
                        <a:lnSpc>
                          <a:spcPct val="107000"/>
                        </a:lnSpc>
                        <a:spcBef>
                          <a:spcPts val="0"/>
                        </a:spcBef>
                        <a:spcAft>
                          <a:spcPts val="0"/>
                        </a:spcAft>
                      </a:pPr>
                      <a:r>
                        <a:rPr lang="en-US" sz="1500" kern="1200" dirty="0">
                          <a:effectLst/>
                        </a:rPr>
                        <a:t>No validation tests are administered during plebe summer.  </a:t>
                      </a:r>
                      <a:endParaRPr lang="en-US" sz="1500" dirty="0">
                        <a:effectLst/>
                      </a:endParaRPr>
                    </a:p>
                    <a:p>
                      <a:pPr marL="0" marR="0" algn="ctr">
                        <a:lnSpc>
                          <a:spcPct val="107000"/>
                        </a:lnSpc>
                        <a:spcBef>
                          <a:spcPts val="0"/>
                        </a:spcBef>
                        <a:spcAft>
                          <a:spcPts val="0"/>
                        </a:spcAft>
                      </a:pPr>
                      <a:r>
                        <a:rPr lang="en-US" sz="1500" kern="1200" dirty="0">
                          <a:effectLst/>
                        </a:rPr>
                        <a:t>Introductory Psychology AP</a:t>
                      </a:r>
                      <a:r>
                        <a:rPr lang="en-US" sz="1500" u="sng" kern="1200" dirty="0">
                          <a:effectLst/>
                        </a:rPr>
                        <a:t>&gt;</a:t>
                      </a:r>
                      <a:r>
                        <a:rPr lang="en-US" sz="1500" kern="1200" dirty="0">
                          <a:effectLst/>
                        </a:rPr>
                        <a:t>4 validates NL200.</a:t>
                      </a:r>
                      <a:endParaRPr lang="en-US"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31750" marR="31750" marT="20955" marB="2095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marL="0" marR="0" algn="ctr">
                        <a:lnSpc>
                          <a:spcPct val="107000"/>
                        </a:lnSpc>
                        <a:spcBef>
                          <a:spcPts val="0"/>
                        </a:spcBef>
                        <a:spcAft>
                          <a:spcPts val="0"/>
                        </a:spcAft>
                      </a:pPr>
                      <a:r>
                        <a:rPr lang="en-US" sz="1500" kern="1200" dirty="0">
                          <a:effectLst/>
                        </a:rPr>
                        <a:t> </a:t>
                      </a:r>
                      <a:endParaRPr lang="en-US"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31750" marR="31750" marT="20955" marB="2095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r>
            </a:tbl>
          </a:graphicData>
        </a:graphic>
      </p:graphicFrame>
    </p:spTree>
    <p:extLst>
      <p:ext uri="{BB962C8B-B14F-4D97-AF65-F5344CB8AC3E}">
        <p14:creationId xmlns:p14="http://schemas.microsoft.com/office/powerpoint/2010/main" val="360786688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Validation Policies</a:t>
            </a:r>
            <a:endParaRPr lang="en-US" dirty="0"/>
          </a:p>
        </p:txBody>
      </p:sp>
      <p:graphicFrame>
        <p:nvGraphicFramePr>
          <p:cNvPr id="9" name="Content Placeholder 8"/>
          <p:cNvGraphicFramePr>
            <a:graphicFrameLocks noGrp="1"/>
          </p:cNvGraphicFramePr>
          <p:nvPr>
            <p:ph idx="13"/>
            <p:extLst>
              <p:ext uri="{D42A27DB-BD31-4B8C-83A1-F6EECF244321}">
                <p14:modId xmlns:p14="http://schemas.microsoft.com/office/powerpoint/2010/main" val="1094090005"/>
              </p:ext>
            </p:extLst>
          </p:nvPr>
        </p:nvGraphicFramePr>
        <p:xfrm>
          <a:off x="0" y="1194485"/>
          <a:ext cx="9093199" cy="5577841"/>
        </p:xfrm>
        <a:graphic>
          <a:graphicData uri="http://schemas.openxmlformats.org/drawingml/2006/table">
            <a:tbl>
              <a:tblPr>
                <a:tableStyleId>{5C22544A-7EE6-4342-B048-85BDC9FD1C3A}</a:tableStyleId>
              </a:tblPr>
              <a:tblGrid>
                <a:gridCol w="1475998"/>
                <a:gridCol w="6602453"/>
                <a:gridCol w="1014748"/>
              </a:tblGrid>
              <a:tr h="490381">
                <a:tc>
                  <a:txBody>
                    <a:bodyPr/>
                    <a:lstStyle/>
                    <a:p>
                      <a:pPr marL="0" marR="0" algn="ctr">
                        <a:lnSpc>
                          <a:spcPct val="107000"/>
                        </a:lnSpc>
                        <a:spcBef>
                          <a:spcPts val="0"/>
                        </a:spcBef>
                        <a:spcAft>
                          <a:spcPts val="0"/>
                        </a:spcAft>
                      </a:pPr>
                      <a:r>
                        <a:rPr lang="en-US" sz="1400" b="1" kern="1200" dirty="0">
                          <a:effectLst/>
                        </a:rPr>
                        <a:t>Department</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28495" marR="28495" marT="18807" marB="18807" anchor="ctr">
                    <a:solidFill>
                      <a:srgbClr val="DAC792"/>
                    </a:solidFill>
                  </a:tcPr>
                </a:tc>
                <a:tc>
                  <a:txBody>
                    <a:bodyPr/>
                    <a:lstStyle/>
                    <a:p>
                      <a:pPr marL="0" marR="0" algn="ctr">
                        <a:lnSpc>
                          <a:spcPct val="107000"/>
                        </a:lnSpc>
                        <a:spcBef>
                          <a:spcPts val="0"/>
                        </a:spcBef>
                        <a:spcAft>
                          <a:spcPts val="0"/>
                        </a:spcAft>
                      </a:pPr>
                      <a:r>
                        <a:rPr lang="en-US" sz="1400" b="1" kern="1200" dirty="0">
                          <a:effectLst/>
                        </a:rPr>
                        <a:t>Validation Opportunity in the Summer </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28495" marR="28495" marT="18807" marB="18807" anchor="ctr">
                    <a:solidFill>
                      <a:srgbClr val="DAC792"/>
                    </a:solidFill>
                  </a:tcPr>
                </a:tc>
                <a:tc>
                  <a:txBody>
                    <a:bodyPr/>
                    <a:lstStyle/>
                    <a:p>
                      <a:pPr marL="0" marR="0" algn="ctr">
                        <a:lnSpc>
                          <a:spcPct val="107000"/>
                        </a:lnSpc>
                        <a:spcBef>
                          <a:spcPts val="0"/>
                        </a:spcBef>
                        <a:spcAft>
                          <a:spcPts val="0"/>
                        </a:spcAft>
                      </a:pPr>
                      <a:r>
                        <a:rPr lang="en-US" sz="1400" b="1" kern="1200" dirty="0">
                          <a:effectLst/>
                        </a:rPr>
                        <a:t>Upper Level Validation </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28495" marR="28495" marT="18807" marB="18807" anchor="ctr">
                    <a:solidFill>
                      <a:srgbClr val="DAC792"/>
                    </a:solidFill>
                  </a:tcPr>
                </a:tc>
              </a:tr>
              <a:tr h="311539">
                <a:tc>
                  <a:txBody>
                    <a:bodyPr/>
                    <a:lstStyle/>
                    <a:p>
                      <a:pPr marL="0" marR="0">
                        <a:lnSpc>
                          <a:spcPct val="107000"/>
                        </a:lnSpc>
                        <a:spcBef>
                          <a:spcPts val="0"/>
                        </a:spcBef>
                        <a:spcAft>
                          <a:spcPts val="0"/>
                        </a:spcAft>
                        <a:tabLst>
                          <a:tab pos="679450" algn="ctr"/>
                          <a:tab pos="1358900" algn="r"/>
                        </a:tabLst>
                      </a:pPr>
                      <a:r>
                        <a:rPr lang="en-US" sz="1400" kern="1200" dirty="0">
                          <a:effectLst/>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28495" marR="28495" marT="18807" marB="18807">
                    <a:lnB w="127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b="1" kern="1200" dirty="0">
                          <a:solidFill>
                            <a:srgbClr val="C00000"/>
                          </a:solidFill>
                          <a:effectLst/>
                        </a:rPr>
                        <a:t>Division of Humanities and Social Sciences</a:t>
                      </a:r>
                      <a:endParaRPr lang="en-US" sz="14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28495" marR="28495" marT="18807" marB="18807">
                    <a:lnB w="127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kern="1200">
                          <a:effectLst/>
                        </a:rPr>
                        <a:t> </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28495" marR="28495" marT="18807" marB="18807">
                    <a:lnB w="12700" cap="flat" cmpd="sng" algn="ctr">
                      <a:solidFill>
                        <a:schemeClr val="tx1"/>
                      </a:solidFill>
                      <a:prstDash val="solid"/>
                      <a:round/>
                      <a:headEnd type="none" w="med" len="med"/>
                      <a:tailEnd type="none" w="med" len="med"/>
                    </a:lnB>
                  </a:tcPr>
                </a:tc>
              </a:tr>
              <a:tr h="721633">
                <a:tc>
                  <a:txBody>
                    <a:bodyPr/>
                    <a:lstStyle/>
                    <a:p>
                      <a:pPr marL="0" marR="0" algn="ctr">
                        <a:lnSpc>
                          <a:spcPct val="107000"/>
                        </a:lnSpc>
                        <a:spcBef>
                          <a:spcPts val="0"/>
                        </a:spcBef>
                        <a:spcAft>
                          <a:spcPts val="0"/>
                        </a:spcAft>
                      </a:pPr>
                      <a:r>
                        <a:rPr lang="en-US" sz="1400" kern="1200" dirty="0">
                          <a:effectLst/>
                        </a:rPr>
                        <a:t>Economics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28495" marR="28495" marT="18807" marB="18807"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kern="1200" dirty="0">
                          <a:effectLst/>
                        </a:rPr>
                        <a:t>No validation tests are administered during plebe summer.  </a:t>
                      </a:r>
                      <a:r>
                        <a:rPr lang="en-US" sz="1400" kern="1200" dirty="0" smtClean="0">
                          <a:effectLst/>
                        </a:rPr>
                        <a:t/>
                      </a:r>
                      <a:br>
                        <a:rPr lang="en-US" sz="1400" kern="1200" dirty="0" smtClean="0">
                          <a:effectLst/>
                        </a:rPr>
                      </a:br>
                      <a:r>
                        <a:rPr lang="en-US" sz="1400" kern="1200" dirty="0" smtClean="0">
                          <a:effectLst/>
                        </a:rPr>
                        <a:t>AP </a:t>
                      </a:r>
                      <a:r>
                        <a:rPr lang="en-US" sz="1400" kern="1200" dirty="0">
                          <a:effectLst/>
                        </a:rPr>
                        <a:t>Micro &gt;= 4 validates </a:t>
                      </a:r>
                      <a:r>
                        <a:rPr lang="en-US" sz="1400" kern="1200" dirty="0" smtClean="0">
                          <a:effectLst/>
                        </a:rPr>
                        <a:t>SE201.</a:t>
                      </a:r>
                      <a:endParaRPr lang="en-US" sz="1400" dirty="0">
                        <a:effectLst/>
                      </a:endParaRPr>
                    </a:p>
                    <a:p>
                      <a:pPr marL="0" marR="0" algn="ctr">
                        <a:lnSpc>
                          <a:spcPct val="107000"/>
                        </a:lnSpc>
                        <a:spcBef>
                          <a:spcPts val="0"/>
                        </a:spcBef>
                        <a:spcAft>
                          <a:spcPts val="0"/>
                        </a:spcAft>
                      </a:pPr>
                      <a:r>
                        <a:rPr lang="en-US" sz="1400" kern="1200" dirty="0">
                          <a:effectLst/>
                        </a:rPr>
                        <a:t>AP Macro &gt;= 4 validates SE202.</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28495" marR="28495" marT="18807" marB="18807"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kern="1200">
                          <a:effectLst/>
                        </a:rPr>
                        <a:t>Interview, test</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28495" marR="28495" marT="18807" marB="18807"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59520">
                <a:tc>
                  <a:txBody>
                    <a:bodyPr/>
                    <a:lstStyle/>
                    <a:p>
                      <a:pPr marL="0" marR="0" algn="ctr">
                        <a:lnSpc>
                          <a:spcPct val="107000"/>
                        </a:lnSpc>
                        <a:spcBef>
                          <a:spcPts val="0"/>
                        </a:spcBef>
                        <a:spcAft>
                          <a:spcPts val="0"/>
                        </a:spcAft>
                      </a:pPr>
                      <a:r>
                        <a:rPr lang="en-US" sz="1400" kern="1200">
                          <a:effectLst/>
                        </a:rPr>
                        <a:t>English</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28495" marR="28495" marT="18807" marB="18807"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kern="1200" dirty="0">
                          <a:effectLst/>
                        </a:rPr>
                        <a:t>Tests administered for English 1 </a:t>
                      </a:r>
                      <a:r>
                        <a:rPr lang="en-US" sz="1400" kern="1200" dirty="0" smtClean="0">
                          <a:effectLst/>
                        </a:rPr>
                        <a:t/>
                      </a:r>
                      <a:br>
                        <a:rPr lang="en-US" sz="1400" kern="1200" dirty="0" smtClean="0">
                          <a:effectLst/>
                        </a:rPr>
                      </a:br>
                      <a:r>
                        <a:rPr lang="en-US" sz="1400" kern="1200" dirty="0" smtClean="0">
                          <a:effectLst/>
                        </a:rPr>
                        <a:t>AP=5 </a:t>
                      </a:r>
                      <a:r>
                        <a:rPr lang="en-US" sz="1400" kern="1200" dirty="0">
                          <a:effectLst/>
                        </a:rPr>
                        <a:t>or IB=7, Literature or Language, </a:t>
                      </a:r>
                      <a:r>
                        <a:rPr lang="en-US" sz="1400" kern="1200" dirty="0" smtClean="0">
                          <a:effectLst/>
                        </a:rPr>
                        <a:t>validates HE101.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28495" marR="28495" marT="18807" marB="18807"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kern="1200">
                          <a:effectLst/>
                        </a:rPr>
                        <a:t> Syllabus,</a:t>
                      </a:r>
                      <a:endParaRPr lang="en-US" sz="1400">
                        <a:effectLst/>
                      </a:endParaRPr>
                    </a:p>
                    <a:p>
                      <a:pPr marL="0" marR="0" algn="ctr">
                        <a:lnSpc>
                          <a:spcPct val="107000"/>
                        </a:lnSpc>
                        <a:spcBef>
                          <a:spcPts val="0"/>
                        </a:spcBef>
                        <a:spcAft>
                          <a:spcPts val="0"/>
                        </a:spcAft>
                      </a:pPr>
                      <a:r>
                        <a:rPr lang="en-US" sz="1400" kern="1200">
                          <a:effectLst/>
                        </a:rPr>
                        <a:t>transcript</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28495" marR="28495" marT="18807" marB="18807"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913431">
                <a:tc>
                  <a:txBody>
                    <a:bodyPr/>
                    <a:lstStyle/>
                    <a:p>
                      <a:pPr marL="0" marR="0" algn="ctr">
                        <a:lnSpc>
                          <a:spcPct val="107000"/>
                        </a:lnSpc>
                        <a:spcBef>
                          <a:spcPts val="0"/>
                        </a:spcBef>
                        <a:spcAft>
                          <a:spcPts val="0"/>
                        </a:spcAft>
                      </a:pPr>
                      <a:r>
                        <a:rPr lang="en-US" sz="1400" kern="1200">
                          <a:effectLst/>
                        </a:rPr>
                        <a:t>History</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28495" marR="28495" marT="18807" marB="18807"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kern="1200" dirty="0">
                          <a:effectLst/>
                        </a:rPr>
                        <a:t>No validation tests are administered during plebe summer.  </a:t>
                      </a:r>
                      <a:endParaRPr lang="en-US" sz="1400" dirty="0">
                        <a:effectLst/>
                      </a:endParaRPr>
                    </a:p>
                    <a:p>
                      <a:pPr marL="0" marR="0" algn="ctr">
                        <a:lnSpc>
                          <a:spcPct val="107000"/>
                        </a:lnSpc>
                        <a:spcBef>
                          <a:spcPts val="0"/>
                        </a:spcBef>
                        <a:spcAft>
                          <a:spcPts val="0"/>
                        </a:spcAft>
                      </a:pPr>
                      <a:r>
                        <a:rPr lang="en-US" sz="1400" kern="1200" dirty="0">
                          <a:effectLst/>
                        </a:rPr>
                        <a:t>AP World History </a:t>
                      </a:r>
                      <a:r>
                        <a:rPr lang="en-US" sz="1400" kern="1200" dirty="0" smtClean="0">
                          <a:effectLst/>
                        </a:rPr>
                        <a:t>5 </a:t>
                      </a:r>
                      <a:r>
                        <a:rPr lang="en-US" sz="1400" i="1" u="sng" kern="1200" dirty="0" smtClean="0">
                          <a:effectLst/>
                        </a:rPr>
                        <a:t>plus</a:t>
                      </a:r>
                      <a:r>
                        <a:rPr lang="en-US" sz="1400" kern="1200" dirty="0" smtClean="0">
                          <a:effectLst/>
                        </a:rPr>
                        <a:t> </a:t>
                      </a:r>
                      <a:r>
                        <a:rPr lang="en-US" sz="1400" kern="1200" dirty="0">
                          <a:effectLst/>
                        </a:rPr>
                        <a:t>either AP European </a:t>
                      </a:r>
                      <a:r>
                        <a:rPr lang="en-US" sz="1400" kern="1200" dirty="0" err="1" smtClean="0">
                          <a:effectLst/>
                        </a:rPr>
                        <a:t>Hist</a:t>
                      </a:r>
                      <a:r>
                        <a:rPr lang="en-US" sz="1400" kern="1200" dirty="0" smtClean="0">
                          <a:effectLst/>
                        </a:rPr>
                        <a:t> </a:t>
                      </a:r>
                      <a:r>
                        <a:rPr lang="en-US" sz="1400" kern="1200" dirty="0">
                          <a:effectLst/>
                        </a:rPr>
                        <a:t>or AP American </a:t>
                      </a:r>
                      <a:r>
                        <a:rPr lang="en-US" sz="1400" kern="1200" dirty="0" err="1" smtClean="0">
                          <a:effectLst/>
                        </a:rPr>
                        <a:t>Hist</a:t>
                      </a:r>
                      <a:r>
                        <a:rPr lang="en-US" sz="1400" kern="1200" dirty="0" smtClean="0">
                          <a:effectLst/>
                        </a:rPr>
                        <a:t> 5 validates HH216.</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28495" marR="28495" marT="18807" marB="18807"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kern="1200" dirty="0">
                          <a:effectLst/>
                        </a:rPr>
                        <a:t>Syllabus, transcript, </a:t>
                      </a:r>
                      <a:r>
                        <a:rPr lang="en-US" sz="1400" kern="1200" dirty="0" smtClean="0">
                          <a:effectLst/>
                        </a:rPr>
                        <a:t>interview</a:t>
                      </a:r>
                      <a:r>
                        <a:rPr lang="en-US" sz="1400" kern="1200" dirty="0">
                          <a:effectLst/>
                        </a:rPr>
                        <a: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28495" marR="28495" marT="18807" marB="18807"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59520">
                <a:tc>
                  <a:txBody>
                    <a:bodyPr/>
                    <a:lstStyle/>
                    <a:p>
                      <a:pPr marL="0" marR="0" algn="ctr">
                        <a:lnSpc>
                          <a:spcPct val="107000"/>
                        </a:lnSpc>
                        <a:spcBef>
                          <a:spcPts val="0"/>
                        </a:spcBef>
                        <a:spcAft>
                          <a:spcPts val="0"/>
                        </a:spcAft>
                      </a:pPr>
                      <a:r>
                        <a:rPr lang="en-US" sz="1400" kern="1200">
                          <a:effectLst/>
                        </a:rPr>
                        <a:t>Political Science</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28495" marR="28495" marT="18807" marB="18807"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kern="1200" dirty="0">
                          <a:effectLst/>
                        </a:rPr>
                        <a:t>No validation tests are administered during plebe summer.  </a:t>
                      </a:r>
                      <a:endParaRPr lang="en-US" sz="1400" dirty="0">
                        <a:effectLst/>
                      </a:endParaRPr>
                    </a:p>
                    <a:p>
                      <a:pPr marL="0" marR="0" algn="ctr">
                        <a:lnSpc>
                          <a:spcPct val="107000"/>
                        </a:lnSpc>
                        <a:spcBef>
                          <a:spcPts val="0"/>
                        </a:spcBef>
                        <a:spcAft>
                          <a:spcPts val="0"/>
                        </a:spcAft>
                      </a:pPr>
                      <a:r>
                        <a:rPr lang="en-US" sz="1400" kern="1200" dirty="0">
                          <a:effectLst/>
                        </a:rPr>
                        <a:t>American Government AP=5  </a:t>
                      </a:r>
                      <a:r>
                        <a:rPr lang="en-US" sz="1400" kern="1200" dirty="0" smtClean="0">
                          <a:effectLst/>
                        </a:rPr>
                        <a:t>validates FP210.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28495" marR="28495" marT="18807" marB="18807"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kern="1200">
                          <a:effectLst/>
                        </a:rPr>
                        <a:t> </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28495" marR="28495" marT="18807" marB="18807"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021817">
                <a:tc>
                  <a:txBody>
                    <a:bodyPr/>
                    <a:lstStyle/>
                    <a:p>
                      <a:pPr marL="0" marR="0" algn="ctr">
                        <a:lnSpc>
                          <a:spcPct val="107000"/>
                        </a:lnSpc>
                        <a:spcBef>
                          <a:spcPts val="0"/>
                        </a:spcBef>
                        <a:spcAft>
                          <a:spcPts val="0"/>
                        </a:spcAft>
                      </a:pPr>
                      <a:r>
                        <a:rPr lang="en-US" sz="1400" kern="1200" dirty="0">
                          <a:effectLst/>
                        </a:rPr>
                        <a:t>Language </a:t>
                      </a:r>
                      <a:r>
                        <a:rPr lang="en-US" sz="1400" kern="1200" dirty="0" smtClean="0">
                          <a:effectLst/>
                        </a:rPr>
                        <a:t>&amp; Cultures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28495" marR="28495" marT="18807" marB="18807" anchor="ctr">
                    <a:lnT w="12700" cap="flat" cmpd="sng" algn="ctr">
                      <a:solidFill>
                        <a:schemeClr val="tx1"/>
                      </a:solidFill>
                      <a:prstDash val="solid"/>
                      <a:round/>
                      <a:headEnd type="none" w="med" len="med"/>
                      <a:tailEnd type="none" w="med" len="med"/>
                    </a:lnT>
                  </a:tcPr>
                </a:tc>
                <a:tc>
                  <a:txBody>
                    <a:bodyPr/>
                    <a:lstStyle/>
                    <a:p>
                      <a:pPr marL="0" marR="0" algn="ctr">
                        <a:lnSpc>
                          <a:spcPct val="107000"/>
                        </a:lnSpc>
                        <a:spcBef>
                          <a:spcPts val="0"/>
                        </a:spcBef>
                        <a:spcAft>
                          <a:spcPts val="0"/>
                        </a:spcAft>
                      </a:pPr>
                      <a:r>
                        <a:rPr lang="en-US" sz="1400" kern="1200" dirty="0">
                          <a:effectLst/>
                        </a:rPr>
                        <a:t>Limited tests </a:t>
                      </a:r>
                      <a:r>
                        <a:rPr lang="en-US" sz="1400" kern="1200" dirty="0" smtClean="0">
                          <a:effectLst/>
                        </a:rPr>
                        <a:t>administered in </a:t>
                      </a:r>
                      <a:r>
                        <a:rPr lang="en-US" sz="1400" kern="1200" dirty="0">
                          <a:effectLst/>
                        </a:rPr>
                        <a:t>the summer for </a:t>
                      </a:r>
                      <a:r>
                        <a:rPr lang="en-US" sz="1400" kern="1200" dirty="0" smtClean="0">
                          <a:effectLst/>
                        </a:rPr>
                        <a:t>languages.</a:t>
                      </a:r>
                      <a:endParaRPr lang="en-US" sz="1400" dirty="0">
                        <a:effectLst/>
                      </a:endParaRPr>
                    </a:p>
                    <a:p>
                      <a:pPr marL="0" marR="0" algn="ctr">
                        <a:lnSpc>
                          <a:spcPct val="107000"/>
                        </a:lnSpc>
                        <a:spcBef>
                          <a:spcPts val="0"/>
                        </a:spcBef>
                        <a:spcAft>
                          <a:spcPts val="0"/>
                        </a:spcAft>
                      </a:pPr>
                      <a:r>
                        <a:rPr lang="en-US" sz="1400" kern="1200" dirty="0" smtClean="0">
                          <a:effectLst/>
                        </a:rPr>
                        <a:t>For French, German, Spanish:</a:t>
                      </a:r>
                    </a:p>
                    <a:p>
                      <a:pPr marL="0" marR="0" algn="ctr">
                        <a:lnSpc>
                          <a:spcPct val="107000"/>
                        </a:lnSpc>
                        <a:spcBef>
                          <a:spcPts val="0"/>
                        </a:spcBef>
                        <a:spcAft>
                          <a:spcPts val="0"/>
                        </a:spcAft>
                      </a:pPr>
                      <a:r>
                        <a:rPr lang="en-US" sz="1400" kern="1200" dirty="0" smtClean="0">
                          <a:effectLst/>
                          <a:latin typeface="Calibri" panose="020F0502020204030204" pitchFamily="34" charset="0"/>
                          <a:ea typeface="Calibri" panose="020F0502020204030204" pitchFamily="34" charset="0"/>
                          <a:cs typeface="Times New Roman" panose="02020603050405020304" pitchFamily="18" charset="0"/>
                        </a:rPr>
                        <a:t>AP=4 validates levels 1&amp;2,</a:t>
                      </a:r>
                      <a:r>
                        <a:rPr lang="en-US" sz="1400" kern="1200" baseline="0" dirty="0" smtClean="0">
                          <a:effectLst/>
                          <a:latin typeface="Calibri" panose="020F0502020204030204" pitchFamily="34" charset="0"/>
                          <a:ea typeface="Calibri" panose="020F0502020204030204" pitchFamily="34" charset="0"/>
                          <a:cs typeface="Times New Roman" panose="02020603050405020304" pitchFamily="18" charset="0"/>
                        </a:rPr>
                        <a:t> AP=5 also validates levels 3&amp;4.</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28495" marR="28495" marT="18807" marB="18807" anchor="ctr">
                    <a:lnT w="12700" cap="flat" cmpd="sng" algn="ctr">
                      <a:solidFill>
                        <a:schemeClr val="tx1"/>
                      </a:solidFill>
                      <a:prstDash val="solid"/>
                      <a:round/>
                      <a:headEnd type="none" w="med" len="med"/>
                      <a:tailEnd type="none" w="med" len="med"/>
                    </a:lnT>
                  </a:tcPr>
                </a:tc>
                <a:tc>
                  <a:txBody>
                    <a:bodyPr/>
                    <a:lstStyle/>
                    <a:p>
                      <a:pPr marL="0" marR="0" algn="ctr">
                        <a:lnSpc>
                          <a:spcPct val="107000"/>
                        </a:lnSpc>
                        <a:spcBef>
                          <a:spcPts val="0"/>
                        </a:spcBef>
                        <a:spcAft>
                          <a:spcPts val="0"/>
                        </a:spcAft>
                      </a:pPr>
                      <a:r>
                        <a:rPr lang="en-US" sz="1400" kern="1200" dirty="0" smtClean="0">
                          <a:effectLst/>
                        </a:rPr>
                        <a:t>Language validation/</a:t>
                      </a:r>
                      <a:r>
                        <a:rPr lang="en-US" sz="1400" kern="1200" baseline="0" dirty="0" smtClean="0">
                          <a:effectLst/>
                        </a:rPr>
                        <a:t> </a:t>
                      </a:r>
                      <a:r>
                        <a:rPr lang="en-US" sz="1400" kern="1200" dirty="0" smtClean="0">
                          <a:effectLst/>
                        </a:rPr>
                        <a:t>placement </a:t>
                      </a:r>
                      <a:r>
                        <a:rPr lang="en-US" sz="1400" kern="1200" dirty="0">
                          <a:effectLst/>
                        </a:rPr>
                        <a:t>exams will be in the fall. Interview, test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28495" marR="28495" marT="18807" marB="18807" anchor="ctr">
                    <a:lnT w="12700" cap="flat" cmpd="sng" algn="ctr">
                      <a:solidFill>
                        <a:schemeClr val="tx1"/>
                      </a:solidFill>
                      <a:prstDash val="solid"/>
                      <a:round/>
                      <a:headEnd type="none" w="med" len="med"/>
                      <a:tailEnd type="none" w="med" len="med"/>
                    </a:lnT>
                  </a:tcPr>
                </a:tc>
              </a:tr>
            </a:tbl>
          </a:graphicData>
        </a:graphic>
      </p:graphicFrame>
    </p:spTree>
    <p:extLst>
      <p:ext uri="{BB962C8B-B14F-4D97-AF65-F5344CB8AC3E}">
        <p14:creationId xmlns:p14="http://schemas.microsoft.com/office/powerpoint/2010/main" val="176150888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3"/>
          </p:nvPr>
        </p:nvSpPr>
        <p:spPr>
          <a:xfrm>
            <a:off x="419100" y="1447800"/>
            <a:ext cx="8305800" cy="5562600"/>
          </a:xfrm>
        </p:spPr>
        <p:txBody>
          <a:bodyPr numCol="1">
            <a:normAutofit/>
          </a:bodyPr>
          <a:lstStyle/>
          <a:p>
            <a:r>
              <a:rPr lang="en-US" sz="1800" dirty="0" smtClean="0"/>
              <a:t>Welcome</a:t>
            </a:r>
          </a:p>
          <a:p>
            <a:pPr lvl="1"/>
            <a:r>
              <a:rPr lang="en-US" sz="1800" dirty="0" smtClean="0"/>
              <a:t>Overview of Info Session</a:t>
            </a:r>
          </a:p>
          <a:p>
            <a:pPr lvl="1"/>
            <a:r>
              <a:rPr lang="en-US" sz="1800" dirty="0" smtClean="0"/>
              <a:t>USNA Mission</a:t>
            </a:r>
          </a:p>
          <a:p>
            <a:r>
              <a:rPr lang="en-US" sz="1800" dirty="0" smtClean="0"/>
              <a:t>Academic Overview</a:t>
            </a:r>
          </a:p>
          <a:p>
            <a:pPr lvl="1"/>
            <a:r>
              <a:rPr lang="en-US" sz="1800" dirty="0" smtClean="0"/>
              <a:t>USNA Majors     </a:t>
            </a:r>
          </a:p>
          <a:p>
            <a:pPr lvl="1"/>
            <a:r>
              <a:rPr lang="en-US" sz="1800" dirty="0" smtClean="0"/>
              <a:t>Core Curriculum</a:t>
            </a:r>
          </a:p>
          <a:p>
            <a:pPr lvl="1"/>
            <a:r>
              <a:rPr lang="en-US" sz="1800" dirty="0" smtClean="0"/>
              <a:t>Typical Plebe Year</a:t>
            </a:r>
          </a:p>
          <a:p>
            <a:pPr lvl="1"/>
            <a:r>
              <a:rPr lang="en-US" sz="1800" dirty="0" smtClean="0"/>
              <a:t>Languages</a:t>
            </a:r>
          </a:p>
          <a:p>
            <a:r>
              <a:rPr lang="en-US" sz="1800" dirty="0" smtClean="0"/>
              <a:t>Course Information</a:t>
            </a:r>
          </a:p>
          <a:p>
            <a:pPr lvl="1"/>
            <a:r>
              <a:rPr lang="en-US" sz="1800" dirty="0" smtClean="0"/>
              <a:t>Course Identifiers     </a:t>
            </a:r>
          </a:p>
          <a:p>
            <a:pPr lvl="1"/>
            <a:r>
              <a:rPr lang="en-US" sz="1800" dirty="0" smtClean="0"/>
              <a:t>Plebe Courses Overview (Math, Chemistry, English, HUMSS, Development, PE)</a:t>
            </a:r>
          </a:p>
          <a:p>
            <a:pPr lvl="1"/>
            <a:r>
              <a:rPr lang="en-US" sz="1800" dirty="0" smtClean="0"/>
              <a:t>Grades &amp; Credits</a:t>
            </a:r>
          </a:p>
          <a:p>
            <a:r>
              <a:rPr lang="en-US" sz="1800" dirty="0" smtClean="0"/>
              <a:t>Validation Policies</a:t>
            </a:r>
          </a:p>
          <a:p>
            <a:r>
              <a:rPr lang="en-US" sz="1800" dirty="0" smtClean="0"/>
              <a:t>AP Scores</a:t>
            </a:r>
          </a:p>
          <a:p>
            <a:r>
              <a:rPr lang="en-US" sz="1800" dirty="0" smtClean="0"/>
              <a:t>Discussion / Questions</a:t>
            </a:r>
            <a:endParaRPr lang="en-US" sz="1800" dirty="0"/>
          </a:p>
        </p:txBody>
      </p:sp>
      <p:sp>
        <p:nvSpPr>
          <p:cNvPr id="3" name="Title 2"/>
          <p:cNvSpPr>
            <a:spLocks noGrp="1"/>
          </p:cNvSpPr>
          <p:nvPr>
            <p:ph type="title"/>
          </p:nvPr>
        </p:nvSpPr>
        <p:spPr/>
        <p:txBody>
          <a:bodyPr numCol="1"/>
          <a:lstStyle/>
          <a:p>
            <a:r>
              <a:rPr lang="en-US" dirty="0" smtClean="0"/>
              <a:t>Overview of this Session</a:t>
            </a:r>
            <a:endParaRPr lang="en-US" dirty="0"/>
          </a:p>
        </p:txBody>
      </p:sp>
    </p:spTree>
    <p:extLst>
      <p:ext uri="{BB962C8B-B14F-4D97-AF65-F5344CB8AC3E}">
        <p14:creationId xmlns:p14="http://schemas.microsoft.com/office/powerpoint/2010/main" val="416479768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3"/>
          </p:nvPr>
        </p:nvSpPr>
        <p:spPr>
          <a:xfrm>
            <a:off x="304800" y="1439840"/>
            <a:ext cx="8610600" cy="5486400"/>
          </a:xfrm>
        </p:spPr>
        <p:txBody>
          <a:bodyPr>
            <a:normAutofit fontScale="77500" lnSpcReduction="20000"/>
          </a:bodyPr>
          <a:lstStyle/>
          <a:p>
            <a:r>
              <a:rPr lang="en-US" dirty="0" smtClean="0"/>
              <a:t>Scores have been received for most midshipmen</a:t>
            </a:r>
            <a:br>
              <a:rPr lang="en-US" dirty="0" smtClean="0"/>
            </a:br>
            <a:endParaRPr lang="en-US" dirty="0" smtClean="0"/>
          </a:p>
          <a:p>
            <a:r>
              <a:rPr lang="en-US" dirty="0" smtClean="0"/>
              <a:t>Validation credits will be awarded to those with qualifying scores and can be viewed in MIDS</a:t>
            </a:r>
            <a:br>
              <a:rPr lang="en-US" dirty="0" smtClean="0"/>
            </a:br>
            <a:endParaRPr lang="en-US" dirty="0" smtClean="0"/>
          </a:p>
          <a:p>
            <a:r>
              <a:rPr lang="en-US" dirty="0" smtClean="0"/>
              <a:t>Options to check your scores are as follows:</a:t>
            </a:r>
          </a:p>
          <a:p>
            <a:pPr lvl="1"/>
            <a:r>
              <a:rPr lang="en-US" dirty="0" smtClean="0"/>
              <a:t>Go to </a:t>
            </a:r>
            <a:r>
              <a:rPr lang="en-US" dirty="0" smtClean="0">
                <a:hlinkClick r:id="rId2"/>
              </a:rPr>
              <a:t>https://apscore.collegeboard.org</a:t>
            </a:r>
            <a:r>
              <a:rPr lang="en-US" dirty="0" smtClean="0"/>
              <a:t/>
            </a:r>
            <a:br>
              <a:rPr lang="en-US" dirty="0" smtClean="0"/>
            </a:br>
            <a:r>
              <a:rPr lang="en-US" dirty="0" smtClean="0"/>
              <a:t>You may need your AP number (or student ID number) you entered on your AP answer sheet</a:t>
            </a:r>
            <a:br>
              <a:rPr lang="en-US" dirty="0" smtClean="0"/>
            </a:br>
            <a:endParaRPr lang="en-US" dirty="0" smtClean="0"/>
          </a:p>
          <a:p>
            <a:r>
              <a:rPr lang="en-US" dirty="0" smtClean="0"/>
              <a:t>Requesting Official AP Scores</a:t>
            </a:r>
            <a:br>
              <a:rPr lang="en-US" dirty="0" smtClean="0"/>
            </a:br>
            <a:endParaRPr lang="en-US" sz="1000" dirty="0" smtClean="0"/>
          </a:p>
          <a:p>
            <a:pPr lvl="1"/>
            <a:r>
              <a:rPr lang="en-US" dirty="0" smtClean="0"/>
              <a:t>Official Score reports are required to receive validation credit.</a:t>
            </a:r>
          </a:p>
          <a:p>
            <a:pPr lvl="1"/>
            <a:r>
              <a:rPr lang="en-US" dirty="0" smtClean="0"/>
              <a:t>Go to the </a:t>
            </a:r>
            <a:r>
              <a:rPr lang="en-US" dirty="0" err="1" smtClean="0"/>
              <a:t>ap</a:t>
            </a:r>
            <a:r>
              <a:rPr lang="en-US" dirty="0" smtClean="0"/>
              <a:t> score website and use the “send scores” option. USNA’s college code is 5809</a:t>
            </a:r>
          </a:p>
          <a:p>
            <a:pPr lvl="1"/>
            <a:r>
              <a:rPr lang="en-US" dirty="0" smtClean="0"/>
              <a:t>Note: The </a:t>
            </a:r>
            <a:r>
              <a:rPr lang="en-US" dirty="0" smtClean="0"/>
              <a:t>College Board charges </a:t>
            </a:r>
            <a:r>
              <a:rPr lang="en-US" dirty="0" smtClean="0"/>
              <a:t>a fee to send scores</a:t>
            </a:r>
            <a:endParaRPr lang="en-US" dirty="0"/>
          </a:p>
        </p:txBody>
      </p:sp>
      <p:sp>
        <p:nvSpPr>
          <p:cNvPr id="2" name="Title 1"/>
          <p:cNvSpPr>
            <a:spLocks noGrp="1"/>
          </p:cNvSpPr>
          <p:nvPr>
            <p:ph type="title"/>
          </p:nvPr>
        </p:nvSpPr>
        <p:spPr/>
        <p:txBody>
          <a:bodyPr/>
          <a:lstStyle/>
          <a:p>
            <a:r>
              <a:rPr lang="en-US" smtClean="0"/>
              <a:t>AP Scores</a:t>
            </a:r>
            <a:endParaRPr lang="en-US" dirty="0"/>
          </a:p>
        </p:txBody>
      </p:sp>
    </p:spTree>
    <p:extLst>
      <p:ext uri="{BB962C8B-B14F-4D97-AF65-F5344CB8AC3E}">
        <p14:creationId xmlns:p14="http://schemas.microsoft.com/office/powerpoint/2010/main" val="233075735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4"/>
          <p:cNvSpPr>
            <a:spLocks noGrp="1" noChangeArrowheads="1"/>
          </p:cNvSpPr>
          <p:nvPr>
            <p:ph type="ctrTitle"/>
          </p:nvPr>
        </p:nvSpPr>
        <p:spPr>
          <a:xfrm>
            <a:off x="693738" y="1316038"/>
            <a:ext cx="7772400" cy="1470025"/>
          </a:xfrm>
        </p:spPr>
        <p:txBody>
          <a:bodyPr/>
          <a:lstStyle/>
          <a:p>
            <a:r>
              <a:rPr lang="en-US"/>
              <a:t>Questions?</a:t>
            </a:r>
          </a:p>
        </p:txBody>
      </p:sp>
      <p:sp>
        <p:nvSpPr>
          <p:cNvPr id="23558" name="Text Box 6"/>
          <p:cNvSpPr txBox="1">
            <a:spLocks noChangeArrowheads="1"/>
          </p:cNvSpPr>
          <p:nvPr/>
        </p:nvSpPr>
        <p:spPr bwMode="auto">
          <a:xfrm>
            <a:off x="1930400" y="4106863"/>
            <a:ext cx="5619750" cy="1477328"/>
          </a:xfrm>
          <a:prstGeom prst="rect">
            <a:avLst/>
          </a:prstGeom>
          <a:noFill/>
          <a:ln w="9525">
            <a:noFill/>
            <a:miter lim="800000"/>
            <a:headEnd/>
            <a:tailEnd/>
          </a:ln>
          <a:effectLst/>
        </p:spPr>
        <p:txBody>
          <a:bodyPr>
            <a:spAutoFit/>
          </a:bodyPr>
          <a:lstStyle/>
          <a:p>
            <a:pPr algn="ctr">
              <a:spcBef>
                <a:spcPct val="50000"/>
              </a:spcBef>
            </a:pPr>
            <a:r>
              <a:rPr lang="en-US" dirty="0"/>
              <a:t>Contact </a:t>
            </a:r>
            <a:r>
              <a:rPr lang="en-US" dirty="0" smtClean="0"/>
              <a:t>Information</a:t>
            </a:r>
          </a:p>
          <a:p>
            <a:pPr algn="ctr">
              <a:spcBef>
                <a:spcPct val="50000"/>
              </a:spcBef>
            </a:pPr>
            <a:r>
              <a:rPr lang="en-US" dirty="0" smtClean="0"/>
              <a:t>(Provide e-mail and phone number for each plebe adviser in the company.)</a:t>
            </a:r>
            <a:endParaRPr lang="en-US" dirty="0"/>
          </a:p>
          <a:p>
            <a:pPr algn="ctr">
              <a:spcBef>
                <a:spcPct val="50000"/>
              </a:spcBef>
            </a:pPr>
            <a:endParaRPr lang="en-US" u="sng" dirty="0"/>
          </a:p>
        </p:txBody>
      </p:sp>
    </p:spTree>
    <p:extLst>
      <p:ext uri="{BB962C8B-B14F-4D97-AF65-F5344CB8AC3E}">
        <p14:creationId xmlns:p14="http://schemas.microsoft.com/office/powerpoint/2010/main" val="79282497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4"/>
          <p:cNvSpPr>
            <a:spLocks noGrp="1" noChangeArrowheads="1"/>
          </p:cNvSpPr>
          <p:nvPr>
            <p:ph type="ctrTitle"/>
          </p:nvPr>
        </p:nvSpPr>
        <p:spPr>
          <a:xfrm>
            <a:off x="693738" y="1316038"/>
            <a:ext cx="7772400" cy="1470025"/>
          </a:xfrm>
        </p:spPr>
        <p:txBody>
          <a:bodyPr/>
          <a:lstStyle/>
          <a:p>
            <a:r>
              <a:rPr lang="en-US" dirty="0" smtClean="0"/>
              <a:t>Back-up Slides</a:t>
            </a:r>
            <a:endParaRPr lang="en-US" dirty="0"/>
          </a:p>
        </p:txBody>
      </p:sp>
    </p:spTree>
    <p:extLst>
      <p:ext uri="{BB962C8B-B14F-4D97-AF65-F5344CB8AC3E}">
        <p14:creationId xmlns:p14="http://schemas.microsoft.com/office/powerpoint/2010/main" val="145596480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0865" name="Group 209"/>
          <p:cNvGraphicFramePr>
            <a:graphicFrameLocks noGrp="1"/>
          </p:cNvGraphicFramePr>
          <p:nvPr>
            <p:ph idx="13"/>
            <p:extLst>
              <p:ext uri="{D42A27DB-BD31-4B8C-83A1-F6EECF244321}">
                <p14:modId xmlns:p14="http://schemas.microsoft.com/office/powerpoint/2010/main" val="2172246247"/>
              </p:ext>
            </p:extLst>
          </p:nvPr>
        </p:nvGraphicFramePr>
        <p:xfrm>
          <a:off x="685800" y="1295400"/>
          <a:ext cx="7772401" cy="5305951"/>
        </p:xfrm>
        <a:graphic>
          <a:graphicData uri="http://schemas.openxmlformats.org/drawingml/2006/table">
            <a:tbl>
              <a:tblPr/>
              <a:tblGrid>
                <a:gridCol w="1367367"/>
                <a:gridCol w="1299633"/>
                <a:gridCol w="5105401"/>
              </a:tblGrid>
              <a:tr h="493824">
                <a:tc gridSpan="3">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1" i="0" u="none" strike="noStrike" cap="none" normalizeH="0" baseline="0" dirty="0" smtClean="0">
                          <a:ln>
                            <a:noFill/>
                          </a:ln>
                          <a:solidFill>
                            <a:schemeClr val="tx1"/>
                          </a:solidFill>
                          <a:effectLst/>
                          <a:latin typeface="Times New Roman" pitchFamily="18" charset="0"/>
                          <a:cs typeface="Arial" charset="0"/>
                        </a:rPr>
                        <a:t>Most of the courses that a plebe is likely to encounter in his/her first semester</a:t>
                      </a: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1" i="0" u="none" strike="noStrike" cap="none" normalizeH="0" baseline="0" dirty="0" smtClean="0">
                          <a:ln>
                            <a:noFill/>
                          </a:ln>
                          <a:solidFill>
                            <a:schemeClr val="tx1"/>
                          </a:solidFill>
                          <a:effectLst/>
                          <a:latin typeface="Times New Roman" pitchFamily="18" charset="0"/>
                          <a:cs typeface="Arial" charset="0"/>
                        </a:rPr>
                        <a:t> at the Naval Academy are described in the following list.</a:t>
                      </a:r>
                    </a:p>
                  </a:txBody>
                  <a:tcPr marL="86360" marR="86360"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r>
              <a:tr h="45724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1" i="0" u="none" strike="noStrike" cap="none" normalizeH="0" baseline="0" dirty="0" smtClean="0">
                          <a:ln>
                            <a:noFill/>
                          </a:ln>
                          <a:solidFill>
                            <a:schemeClr val="tx1"/>
                          </a:solidFill>
                          <a:effectLst/>
                          <a:latin typeface="Times New Roman" pitchFamily="18" charset="0"/>
                          <a:cs typeface="Arial" charset="0"/>
                        </a:rPr>
                        <a:t>Department or Division</a:t>
                      </a:r>
                    </a:p>
                  </a:txBody>
                  <a:tcPr marL="86360" marR="86360"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1" i="0" u="none" strike="noStrike" cap="none" normalizeH="0" baseline="0" dirty="0" smtClean="0">
                          <a:ln>
                            <a:noFill/>
                          </a:ln>
                          <a:solidFill>
                            <a:schemeClr val="tx1"/>
                          </a:solidFill>
                          <a:effectLst/>
                          <a:latin typeface="Times New Roman" pitchFamily="18" charset="0"/>
                          <a:cs typeface="Arial" charset="0"/>
                        </a:rPr>
                        <a:t>Course Number Credit</a:t>
                      </a:r>
                    </a:p>
                  </a:txBody>
                  <a:tcPr marL="86360" marR="86360"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1" i="0" u="none" strike="noStrike" cap="none" normalizeH="0" baseline="0" dirty="0" smtClean="0">
                          <a:ln>
                            <a:noFill/>
                          </a:ln>
                          <a:solidFill>
                            <a:schemeClr val="tx1"/>
                          </a:solidFill>
                          <a:effectLst/>
                          <a:latin typeface="Times New Roman" pitchFamily="18" charset="0"/>
                          <a:cs typeface="Arial" charset="0"/>
                        </a:rPr>
                        <a:t>Course Description</a:t>
                      </a:r>
                    </a:p>
                  </a:txBody>
                  <a:tcPr marL="86360" marR="86360" marT="45724" marB="4572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98559">
                <a:tc rowSpan="6">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1" i="0" u="none" strike="noStrike" cap="none" normalizeH="0" baseline="0" dirty="0" smtClean="0">
                          <a:ln>
                            <a:noFill/>
                          </a:ln>
                          <a:solidFill>
                            <a:schemeClr val="tx1"/>
                          </a:solidFill>
                          <a:effectLst/>
                          <a:latin typeface="Times New Roman" pitchFamily="18" charset="0"/>
                          <a:cs typeface="Arial" charset="0"/>
                        </a:rPr>
                        <a:t>Mathematics</a:t>
                      </a:r>
                    </a:p>
                  </a:txBody>
                  <a:tcPr marL="86360" marR="86360"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1" i="0" u="none" strike="noStrike" cap="none" normalizeH="0" baseline="0" dirty="0" smtClean="0">
                          <a:ln>
                            <a:noFill/>
                          </a:ln>
                          <a:solidFill>
                            <a:schemeClr val="tx1"/>
                          </a:solidFill>
                          <a:effectLst/>
                          <a:latin typeface="Times New Roman" pitchFamily="18" charset="0"/>
                          <a:cs typeface="Arial" charset="0"/>
                        </a:rPr>
                        <a:t>SM005      4-1-4</a:t>
                      </a:r>
                    </a:p>
                  </a:txBody>
                  <a:tcPr marL="86360" marR="86360"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1" i="0" u="none" strike="noStrike" cap="none" normalizeH="0" baseline="0" dirty="0" smtClean="0">
                          <a:ln>
                            <a:noFill/>
                          </a:ln>
                          <a:solidFill>
                            <a:schemeClr val="tx1"/>
                          </a:solidFill>
                          <a:effectLst/>
                          <a:latin typeface="Times New Roman" pitchFamily="18" charset="0"/>
                          <a:cs typeface="Arial" charset="0"/>
                        </a:rPr>
                        <a:t>Pre-calculus Mathematics.  A pre-calculus course for those who need more preparation in algebra and trigonometry.  Summer school is required.   SM005 counts as a free elective (in matrices where there is a free elective).</a:t>
                      </a:r>
                    </a:p>
                  </a:txBody>
                  <a:tcPr marL="86360" marR="86360"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98559">
                <a:tc v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1" i="0" u="none" strike="noStrike" cap="none" normalizeH="0" baseline="0" dirty="0" smtClean="0">
                          <a:ln>
                            <a:noFill/>
                          </a:ln>
                          <a:solidFill>
                            <a:schemeClr val="tx1"/>
                          </a:solidFill>
                          <a:effectLst/>
                          <a:latin typeface="Times New Roman" pitchFamily="18" charset="0"/>
                          <a:cs typeface="Arial" charset="0"/>
                        </a:rPr>
                        <a:t>SM121      4-0-4</a:t>
                      </a:r>
                    </a:p>
                  </a:txBody>
                  <a:tcPr marL="86360" marR="86360"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1" i="0" u="none" strike="noStrike" cap="none" normalizeH="0" baseline="0" dirty="0" smtClean="0">
                          <a:ln>
                            <a:noFill/>
                          </a:ln>
                          <a:solidFill>
                            <a:schemeClr val="tx1"/>
                          </a:solidFill>
                          <a:effectLst/>
                          <a:latin typeface="Times New Roman" pitchFamily="18" charset="0"/>
                          <a:cs typeface="Arial" charset="0"/>
                        </a:rPr>
                        <a:t>Calculus and Analytic Geometry I. A first calculus course for those who have not had a significant amount of calculus and have a good background in pre-calculus mathematics.</a:t>
                      </a:r>
                    </a:p>
                  </a:txBody>
                  <a:tcPr marL="86360" marR="86360"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98559">
                <a:tc v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1" i="0" u="none" strike="noStrike" cap="none" normalizeH="0" baseline="0" dirty="0" smtClean="0">
                          <a:ln>
                            <a:noFill/>
                          </a:ln>
                          <a:solidFill>
                            <a:schemeClr val="tx1"/>
                          </a:solidFill>
                          <a:effectLst/>
                          <a:latin typeface="Times New Roman" pitchFamily="18" charset="0"/>
                          <a:cs typeface="Arial" charset="0"/>
                        </a:rPr>
                        <a:t>SM131      3-0-3</a:t>
                      </a:r>
                    </a:p>
                  </a:txBody>
                  <a:tcPr marL="86360" marR="86360"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1" i="0" u="none" strike="noStrike" cap="none" normalizeH="0" baseline="0" dirty="0" smtClean="0">
                          <a:ln>
                            <a:noFill/>
                          </a:ln>
                          <a:solidFill>
                            <a:schemeClr val="tx1"/>
                          </a:solidFill>
                          <a:effectLst/>
                          <a:latin typeface="Times New Roman" pitchFamily="18" charset="0"/>
                          <a:cs typeface="Arial" charset="0"/>
                        </a:rPr>
                        <a:t>Calculus and Analytic Geometry I. A first calculus course for those who have had a significant amount of calculus and prior differential calculus skills and almost validated one semester of calculus.</a:t>
                      </a:r>
                    </a:p>
                  </a:txBody>
                  <a:tcPr marL="86360" marR="86360"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76722">
                <a:tc vMerge="1">
                  <a:txBody>
                    <a:bodyPr/>
                    <a:lstStyle/>
                    <a:p>
                      <a:endParaRPr lang="en-US"/>
                    </a:p>
                  </a:txBody>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defRPr/>
                      </a:pPr>
                      <a:r>
                        <a:rPr kumimoji="0" lang="en-US" sz="1200" b="1" i="0" u="none" strike="noStrike" cap="none" normalizeH="0" baseline="0" dirty="0" smtClean="0">
                          <a:ln>
                            <a:noFill/>
                          </a:ln>
                          <a:solidFill>
                            <a:schemeClr val="tx1"/>
                          </a:solidFill>
                          <a:effectLst/>
                          <a:latin typeface="Times New Roman" pitchFamily="18" charset="0"/>
                          <a:cs typeface="Arial" charset="0"/>
                        </a:rPr>
                        <a:t>SM122      4-0-4</a:t>
                      </a: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1200" b="1" i="0" u="none" strike="noStrike" cap="none" normalizeH="0" baseline="0" dirty="0" smtClean="0">
                        <a:ln>
                          <a:noFill/>
                        </a:ln>
                        <a:solidFill>
                          <a:schemeClr val="tx1"/>
                        </a:solidFill>
                        <a:effectLst/>
                        <a:latin typeface="Times New Roman" pitchFamily="18" charset="0"/>
                        <a:cs typeface="Arial" charset="0"/>
                      </a:endParaRPr>
                    </a:p>
                  </a:txBody>
                  <a:tcPr marL="86360" marR="86360"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defRPr/>
                      </a:pPr>
                      <a:r>
                        <a:rPr kumimoji="0" lang="en-US" sz="1200" b="1" i="0" u="none" strike="noStrike" cap="none" normalizeH="0" baseline="0" dirty="0" smtClean="0">
                          <a:ln>
                            <a:noFill/>
                          </a:ln>
                          <a:solidFill>
                            <a:schemeClr val="tx1"/>
                          </a:solidFill>
                          <a:effectLst/>
                          <a:latin typeface="Times New Roman" pitchFamily="18" charset="0"/>
                          <a:cs typeface="Arial" charset="0"/>
                        </a:rPr>
                        <a:t>Calculus and Analytic Geometry II.  A second calculus course for one semester validators.</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1200" b="1" i="0" u="none" strike="noStrike" cap="none" normalizeH="0" baseline="0" dirty="0" smtClean="0">
                        <a:ln>
                          <a:noFill/>
                        </a:ln>
                        <a:solidFill>
                          <a:schemeClr val="tx1"/>
                        </a:solidFill>
                        <a:effectLst/>
                        <a:latin typeface="Times New Roman" pitchFamily="18" charset="0"/>
                        <a:cs typeface="Arial" charset="0"/>
                      </a:endParaRPr>
                    </a:p>
                  </a:txBody>
                  <a:tcPr marL="86360" marR="86360"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9619">
                <a:tc vMerge="1">
                  <a:txBody>
                    <a:bodyPr/>
                    <a:lstStyle/>
                    <a:p>
                      <a:endParaRPr lang="en-US"/>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Times New Roman" pitchFamily="18" charset="0"/>
                          <a:cs typeface="Times New Roman" pitchFamily="18" charset="0"/>
                        </a:rPr>
                        <a:t>SM122S    4-0-4</a:t>
                      </a:r>
                    </a:p>
                  </a:txBody>
                  <a:tcPr marL="86360" marR="86360"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Times New Roman" pitchFamily="18" charset="0"/>
                          <a:cs typeface="Times New Roman" pitchFamily="18" charset="0"/>
                        </a:rPr>
                        <a:t>Calculus and Analytic Geometry II.  A second calculus course for one semester validators with particularly good mathematics skills.</a:t>
                      </a:r>
                    </a:p>
                  </a:txBody>
                  <a:tcPr marL="86360" marR="86360"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23041">
                <a:tc vMerge="1">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1200" b="1" i="0" u="none" strike="noStrike" cap="none" normalizeH="0" baseline="0" dirty="0" smtClean="0">
                        <a:ln>
                          <a:noFill/>
                        </a:ln>
                        <a:solidFill>
                          <a:schemeClr val="tx1"/>
                        </a:solidFill>
                        <a:effectLst/>
                        <a:latin typeface="Times New Roman" pitchFamily="18"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Times New Roman" pitchFamily="18" charset="0"/>
                          <a:cs typeface="Times New Roman" pitchFamily="18" charset="0"/>
                        </a:rPr>
                        <a:t>SM122X   4-0-4</a:t>
                      </a:r>
                    </a:p>
                  </a:txBody>
                  <a:tcPr marL="86360" marR="86360"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Times New Roman" pitchFamily="18" charset="0"/>
                          <a:cs typeface="Times New Roman" pitchFamily="18" charset="0"/>
                        </a:rPr>
                        <a:t>Multivariable Calculus with Review.  For those who have had a year of calculus study and volunteer for SM122X.  Placement provides validation for </a:t>
                      </a:r>
                      <a:r>
                        <a:rPr kumimoji="0" lang="en-US" sz="1200" b="1" i="0" u="none" strike="noStrike" cap="none" normalizeH="0" baseline="0" dirty="0" err="1" smtClean="0">
                          <a:ln>
                            <a:noFill/>
                          </a:ln>
                          <a:solidFill>
                            <a:schemeClr val="tx1"/>
                          </a:solidFill>
                          <a:effectLst/>
                          <a:latin typeface="Times New Roman" pitchFamily="18" charset="0"/>
                          <a:cs typeface="Times New Roman" pitchFamily="18" charset="0"/>
                        </a:rPr>
                        <a:t>CalcI</a:t>
                      </a:r>
                      <a:r>
                        <a:rPr kumimoji="0" lang="en-US" sz="1200" b="1" i="0" u="none" strike="noStrike" cap="none" normalizeH="0" baseline="0" dirty="0" smtClean="0">
                          <a:ln>
                            <a:noFill/>
                          </a:ln>
                          <a:solidFill>
                            <a:schemeClr val="tx1"/>
                          </a:solidFill>
                          <a:effectLst/>
                          <a:latin typeface="Times New Roman" pitchFamily="18" charset="0"/>
                          <a:cs typeface="Times New Roman" pitchFamily="18" charset="0"/>
                        </a:rPr>
                        <a:t>. Course includes review of first year calculus, </a:t>
                      </a:r>
                      <a:r>
                        <a:rPr kumimoji="0" lang="en-US" sz="1200" b="1" i="0" u="none" strike="noStrike" cap="none" normalizeH="0" baseline="0" dirty="0" err="1" smtClean="0">
                          <a:ln>
                            <a:noFill/>
                          </a:ln>
                          <a:solidFill>
                            <a:schemeClr val="tx1"/>
                          </a:solidFill>
                          <a:effectLst/>
                          <a:latin typeface="Times New Roman" pitchFamily="18" charset="0"/>
                          <a:cs typeface="Times New Roman" pitchFamily="18" charset="0"/>
                        </a:rPr>
                        <a:t>CalcII</a:t>
                      </a:r>
                      <a:r>
                        <a:rPr kumimoji="0" lang="en-US" sz="1200" b="1" i="0" u="none" strike="noStrike" cap="none" normalizeH="0" baseline="0" dirty="0" smtClean="0">
                          <a:ln>
                            <a:noFill/>
                          </a:ln>
                          <a:solidFill>
                            <a:schemeClr val="tx1"/>
                          </a:solidFill>
                          <a:effectLst/>
                          <a:latin typeface="Times New Roman" pitchFamily="18" charset="0"/>
                          <a:cs typeface="Times New Roman" pitchFamily="18" charset="0"/>
                        </a:rPr>
                        <a:t> work and introduction of first part of Calculus III.  Completion of SM122X counts as credit for SM122.</a:t>
                      </a:r>
                    </a:p>
                  </a:txBody>
                  <a:tcPr marL="86360" marR="86360"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8434" name="Rectangle 2"/>
          <p:cNvSpPr>
            <a:spLocks noGrp="1" noRot="1" noChangeArrowheads="1"/>
          </p:cNvSpPr>
          <p:nvPr>
            <p:ph type="title"/>
          </p:nvPr>
        </p:nvSpPr>
        <p:spPr/>
        <p:txBody>
          <a:bodyPr>
            <a:noAutofit/>
          </a:bodyPr>
          <a:lstStyle/>
          <a:p>
            <a:r>
              <a:rPr lang="en-US" sz="2800" dirty="0" smtClean="0"/>
              <a:t>First Semester Course </a:t>
            </a:r>
            <a:r>
              <a:rPr lang="en-US" sz="2800" dirty="0" smtClean="0"/>
              <a:t>Summaries</a:t>
            </a:r>
            <a:endParaRPr lang="en-US" sz="2800" dirty="0" smtClean="0"/>
          </a:p>
        </p:txBody>
      </p:sp>
    </p:spTree>
    <p:extLst>
      <p:ext uri="{BB962C8B-B14F-4D97-AF65-F5344CB8AC3E}">
        <p14:creationId xmlns:p14="http://schemas.microsoft.com/office/powerpoint/2010/main" val="17881827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3943" name="Group 215"/>
          <p:cNvGraphicFramePr>
            <a:graphicFrameLocks noGrp="1"/>
          </p:cNvGraphicFramePr>
          <p:nvPr>
            <p:ph idx="13"/>
            <p:extLst>
              <p:ext uri="{D42A27DB-BD31-4B8C-83A1-F6EECF244321}">
                <p14:modId xmlns:p14="http://schemas.microsoft.com/office/powerpoint/2010/main" val="1675607089"/>
              </p:ext>
            </p:extLst>
          </p:nvPr>
        </p:nvGraphicFramePr>
        <p:xfrm>
          <a:off x="685800" y="1295400"/>
          <a:ext cx="7772401" cy="4653115"/>
        </p:xfrm>
        <a:graphic>
          <a:graphicData uri="http://schemas.openxmlformats.org/drawingml/2006/table">
            <a:tbl>
              <a:tblPr/>
              <a:tblGrid>
                <a:gridCol w="1381391"/>
                <a:gridCol w="1361809"/>
                <a:gridCol w="5029201"/>
              </a:tblGrid>
              <a:tr h="476319">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1" i="0" u="none" strike="noStrike" cap="none" normalizeH="0" baseline="0" dirty="0" smtClean="0">
                          <a:ln>
                            <a:noFill/>
                          </a:ln>
                          <a:solidFill>
                            <a:schemeClr val="tx1"/>
                          </a:solidFill>
                          <a:effectLst/>
                          <a:latin typeface="Times New Roman" pitchFamily="18" charset="0"/>
                          <a:cs typeface="Arial" charset="0"/>
                        </a:rPr>
                        <a:t>Department or Division</a:t>
                      </a:r>
                    </a:p>
                  </a:txBody>
                  <a:tcPr marL="87150" marR="87150"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1" i="0" u="none" strike="noStrike" cap="none" normalizeH="0" baseline="0" dirty="0" smtClean="0">
                          <a:ln>
                            <a:noFill/>
                          </a:ln>
                          <a:solidFill>
                            <a:schemeClr val="tx1"/>
                          </a:solidFill>
                          <a:effectLst/>
                          <a:latin typeface="Times New Roman" pitchFamily="18" charset="0"/>
                          <a:cs typeface="Arial" charset="0"/>
                        </a:rPr>
                        <a:t>Course Number Credit</a:t>
                      </a:r>
                    </a:p>
                  </a:txBody>
                  <a:tcPr marL="87150" marR="87150"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1" i="0" u="none" strike="noStrike" cap="none" normalizeH="0" baseline="0" dirty="0" smtClean="0">
                          <a:ln>
                            <a:noFill/>
                          </a:ln>
                          <a:solidFill>
                            <a:schemeClr val="tx1"/>
                          </a:solidFill>
                          <a:effectLst/>
                          <a:latin typeface="Times New Roman" pitchFamily="18" charset="0"/>
                          <a:cs typeface="Arial" charset="0"/>
                        </a:rPr>
                        <a:t>Course Description</a:t>
                      </a:r>
                    </a:p>
                  </a:txBody>
                  <a:tcPr marL="87150" marR="87150" marT="45727" marB="4572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32824">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1" i="0" u="none" strike="noStrike" cap="none" normalizeH="0" baseline="0" dirty="0" smtClean="0">
                          <a:ln>
                            <a:noFill/>
                          </a:ln>
                          <a:solidFill>
                            <a:schemeClr val="tx1"/>
                          </a:solidFill>
                          <a:effectLst/>
                          <a:latin typeface="Times New Roman" pitchFamily="18" charset="0"/>
                          <a:cs typeface="Arial" charset="0"/>
                        </a:rPr>
                        <a:t>Mathematics </a:t>
                      </a:r>
                      <a:r>
                        <a:rPr kumimoji="0" lang="en-US" sz="900" b="1" i="0" u="none" strike="noStrike" cap="none" normalizeH="0" baseline="0" dirty="0" smtClean="0">
                          <a:ln>
                            <a:noFill/>
                          </a:ln>
                          <a:solidFill>
                            <a:schemeClr val="tx1"/>
                          </a:solidFill>
                          <a:effectLst/>
                          <a:latin typeface="Times New Roman" pitchFamily="18" charset="0"/>
                          <a:cs typeface="Arial" charset="0"/>
                        </a:rPr>
                        <a:t>(Cont.)</a:t>
                      </a:r>
                    </a:p>
                  </a:txBody>
                  <a:tcPr marL="87150" marR="87150"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1" i="0" u="none" strike="noStrike" cap="none" normalizeH="0" baseline="0" dirty="0" smtClean="0">
                          <a:ln>
                            <a:noFill/>
                          </a:ln>
                          <a:solidFill>
                            <a:schemeClr val="tx1"/>
                          </a:solidFill>
                          <a:effectLst/>
                          <a:latin typeface="Times New Roman" pitchFamily="18" charset="0"/>
                          <a:cs typeface="Arial" charset="0"/>
                        </a:rPr>
                        <a:t>SM212 </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1" i="0" u="none" strike="noStrike" cap="none" normalizeH="0" baseline="0" dirty="0" smtClean="0">
                          <a:ln>
                            <a:noFill/>
                          </a:ln>
                          <a:solidFill>
                            <a:schemeClr val="tx1"/>
                          </a:solidFill>
                          <a:effectLst/>
                          <a:latin typeface="Times New Roman" pitchFamily="18" charset="0"/>
                          <a:cs typeface="Arial" charset="0"/>
                        </a:rPr>
                        <a:t>Or</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1" i="0" u="none" strike="noStrike" cap="none" normalizeH="0" baseline="0" dirty="0" smtClean="0">
                          <a:ln>
                            <a:noFill/>
                          </a:ln>
                          <a:solidFill>
                            <a:schemeClr val="tx1"/>
                          </a:solidFill>
                          <a:effectLst/>
                          <a:latin typeface="Times New Roman" pitchFamily="18" charset="0"/>
                          <a:cs typeface="Arial" charset="0"/>
                        </a:rPr>
                        <a:t>SM222       4-0-4</a:t>
                      </a: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1200" b="1" i="0" u="none" strike="noStrike" cap="none" normalizeH="0" baseline="0" dirty="0" smtClean="0">
                        <a:ln>
                          <a:noFill/>
                        </a:ln>
                        <a:solidFill>
                          <a:schemeClr val="tx1"/>
                        </a:solidFill>
                        <a:effectLst/>
                        <a:latin typeface="Times New Roman" pitchFamily="18" charset="0"/>
                        <a:cs typeface="Arial" charset="0"/>
                      </a:endParaRPr>
                    </a:p>
                  </a:txBody>
                  <a:tcPr marL="87150" marR="87150"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1" i="0" u="none" strike="noStrike" cap="none" normalizeH="0" baseline="0" dirty="0" smtClean="0">
                          <a:ln>
                            <a:noFill/>
                          </a:ln>
                          <a:solidFill>
                            <a:schemeClr val="tx1"/>
                          </a:solidFill>
                          <a:effectLst/>
                          <a:latin typeface="Times New Roman" pitchFamily="18" charset="0"/>
                          <a:cs typeface="Arial" charset="0"/>
                        </a:rPr>
                        <a:t>Differential equations.  Required of majors in most technical disciplines.</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1200" b="1" i="0" u="none" strike="noStrike" cap="none" normalizeH="0" baseline="0" dirty="0" smtClean="0">
                        <a:ln>
                          <a:noFill/>
                        </a:ln>
                        <a:solidFill>
                          <a:schemeClr val="tx1"/>
                        </a:solidFill>
                        <a:effectLst/>
                        <a:latin typeface="Times New Roman" pitchFamily="18" charset="0"/>
                        <a:cs typeface="Arial" charset="0"/>
                      </a:endParaRP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1" i="0" u="none" strike="noStrike" cap="none" normalizeH="0" baseline="0" dirty="0" smtClean="0">
                          <a:ln>
                            <a:noFill/>
                          </a:ln>
                          <a:solidFill>
                            <a:schemeClr val="tx1"/>
                          </a:solidFill>
                          <a:effectLst/>
                          <a:latin typeface="Times New Roman" pitchFamily="18" charset="0"/>
                          <a:cs typeface="Arial" charset="0"/>
                        </a:rPr>
                        <a:t>Differential equations with matrices.  Intended for mathematics and quantitative economics majors.</a:t>
                      </a:r>
                    </a:p>
                  </a:txBody>
                  <a:tcPr marL="87150" marR="87150"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17546">
                <a:tc rowSpan="2">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1" i="0" u="none" strike="noStrike" cap="none" normalizeH="0" baseline="0" dirty="0" smtClean="0">
                          <a:ln>
                            <a:noFill/>
                          </a:ln>
                          <a:solidFill>
                            <a:schemeClr val="tx1"/>
                          </a:solidFill>
                          <a:effectLst/>
                          <a:latin typeface="Times New Roman" pitchFamily="18" charset="0"/>
                          <a:cs typeface="Arial" charset="0"/>
                        </a:rPr>
                        <a:t>Chemistry</a:t>
                      </a:r>
                    </a:p>
                  </a:txBody>
                  <a:tcPr marL="87150" marR="87150"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1" i="0" u="none" strike="noStrike" cap="none" normalizeH="0" baseline="0" dirty="0" smtClean="0">
                          <a:ln>
                            <a:noFill/>
                          </a:ln>
                          <a:solidFill>
                            <a:schemeClr val="tx1"/>
                          </a:solidFill>
                          <a:effectLst/>
                          <a:latin typeface="Times New Roman" pitchFamily="18" charset="0"/>
                          <a:cs typeface="Arial" charset="0"/>
                        </a:rPr>
                        <a:t>SC111        3-2-4</a:t>
                      </a:r>
                    </a:p>
                  </a:txBody>
                  <a:tcPr marL="87150" marR="87150"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1" i="0" u="none" strike="noStrike" cap="none" normalizeH="0" baseline="0" dirty="0" smtClean="0">
                          <a:ln>
                            <a:noFill/>
                          </a:ln>
                          <a:solidFill>
                            <a:schemeClr val="tx1"/>
                          </a:solidFill>
                          <a:effectLst/>
                          <a:latin typeface="Times New Roman" pitchFamily="18" charset="0"/>
                          <a:cs typeface="Arial" charset="0"/>
                        </a:rPr>
                        <a:t>Foundations of Chemistry I.  A first college level course in chemistry.</a:t>
                      </a:r>
                    </a:p>
                  </a:txBody>
                  <a:tcPr marL="87150" marR="87150"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66847">
                <a:tc vMerge="1">
                  <a:txBody>
                    <a:bodyPr/>
                    <a:lstStyle/>
                    <a:p>
                      <a:endParaRPr lang="en-US"/>
                    </a:p>
                  </a:txBody>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1" i="0" u="none" strike="noStrike" cap="none" normalizeH="0" baseline="0" dirty="0" smtClean="0">
                          <a:ln>
                            <a:noFill/>
                          </a:ln>
                          <a:solidFill>
                            <a:schemeClr val="tx1"/>
                          </a:solidFill>
                          <a:effectLst/>
                          <a:latin typeface="Times New Roman" pitchFamily="18" charset="0"/>
                          <a:cs typeface="Arial" charset="0"/>
                        </a:rPr>
                        <a:t>SC151        3-2-4</a:t>
                      </a:r>
                    </a:p>
                  </a:txBody>
                  <a:tcPr marL="87150" marR="87150"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1" i="0" u="none" strike="noStrike" cap="none" normalizeH="0" baseline="0" dirty="0" smtClean="0">
                          <a:ln>
                            <a:noFill/>
                          </a:ln>
                          <a:solidFill>
                            <a:schemeClr val="tx1"/>
                          </a:solidFill>
                          <a:effectLst/>
                          <a:latin typeface="Times New Roman" pitchFamily="18" charset="0"/>
                          <a:cs typeface="Arial" charset="0"/>
                        </a:rPr>
                        <a:t>Modern Chemistry.  A one semester course which satisfies the plebe chemistry requirements for those who are well prepared in chemistry but are unable to validate for a full year.</a:t>
                      </a:r>
                    </a:p>
                  </a:txBody>
                  <a:tcPr marL="87150" marR="87150"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76319">
                <a:tc rowSpan="2">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1" i="0" u="none" strike="noStrike" cap="none" normalizeH="0" baseline="0" dirty="0" smtClean="0">
                          <a:ln>
                            <a:noFill/>
                          </a:ln>
                          <a:solidFill>
                            <a:schemeClr val="tx1"/>
                          </a:solidFill>
                          <a:effectLst/>
                          <a:latin typeface="Times New Roman" pitchFamily="18" charset="0"/>
                          <a:cs typeface="Arial" charset="0"/>
                        </a:rPr>
                        <a:t>Physics</a:t>
                      </a:r>
                    </a:p>
                  </a:txBody>
                  <a:tcPr marL="87150" marR="87150"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1" i="0" u="none" strike="noStrike" cap="none" normalizeH="0" baseline="0" dirty="0" smtClean="0">
                          <a:ln>
                            <a:noFill/>
                          </a:ln>
                          <a:solidFill>
                            <a:schemeClr val="tx1"/>
                          </a:solidFill>
                          <a:effectLst/>
                          <a:latin typeface="Times New Roman" pitchFamily="18" charset="0"/>
                          <a:cs typeface="Arial" charset="0"/>
                        </a:rPr>
                        <a:t>SP211         3-2-4</a:t>
                      </a:r>
                    </a:p>
                  </a:txBody>
                  <a:tcPr marL="87150" marR="87150"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1" i="0" u="none" strike="noStrike" cap="none" normalizeH="0" baseline="0" dirty="0" smtClean="0">
                          <a:ln>
                            <a:noFill/>
                          </a:ln>
                          <a:solidFill>
                            <a:schemeClr val="tx1"/>
                          </a:solidFill>
                          <a:effectLst/>
                          <a:latin typeface="Times New Roman" pitchFamily="18" charset="0"/>
                          <a:cs typeface="Arial" charset="0"/>
                        </a:rPr>
                        <a:t>General Physics.  A first college-level course in physics.</a:t>
                      </a:r>
                    </a:p>
                  </a:txBody>
                  <a:tcPr marL="87150" marR="87150"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76319">
                <a:tc vMerge="1">
                  <a:txBody>
                    <a:bodyPr/>
                    <a:lstStyle/>
                    <a:p>
                      <a:endParaRPr lang="en-US"/>
                    </a:p>
                  </a:txBody>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1" i="0" u="none" strike="noStrike" cap="none" normalizeH="0" baseline="0" dirty="0" smtClean="0">
                          <a:ln>
                            <a:noFill/>
                          </a:ln>
                          <a:solidFill>
                            <a:schemeClr val="tx1"/>
                          </a:solidFill>
                          <a:effectLst/>
                          <a:latin typeface="Times New Roman" pitchFamily="18" charset="0"/>
                          <a:cs typeface="Arial" charset="0"/>
                        </a:rPr>
                        <a:t>SP221         3-2-4</a:t>
                      </a:r>
                    </a:p>
                  </a:txBody>
                  <a:tcPr marL="87150" marR="87150"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1" i="0" u="none" strike="noStrike" cap="none" normalizeH="0" baseline="0" dirty="0" smtClean="0">
                          <a:ln>
                            <a:noFill/>
                          </a:ln>
                          <a:solidFill>
                            <a:schemeClr val="tx1"/>
                          </a:solidFill>
                          <a:effectLst/>
                          <a:latin typeface="Times New Roman" pitchFamily="18" charset="0"/>
                          <a:cs typeface="Arial" charset="0"/>
                        </a:rPr>
                        <a:t>Physical Mechanics.  A first college-level calculus-based physics course.  Primarily for physics majors and others seeking a deeper understanding.</a:t>
                      </a:r>
                    </a:p>
                  </a:txBody>
                  <a:tcPr marL="87150" marR="87150"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76319">
                <a:tc rowSpan="2">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1" i="0" u="none" strike="noStrike" cap="none" normalizeH="0" baseline="0" dirty="0" smtClean="0">
                          <a:ln>
                            <a:noFill/>
                          </a:ln>
                          <a:solidFill>
                            <a:schemeClr val="tx1"/>
                          </a:solidFill>
                          <a:effectLst/>
                          <a:latin typeface="Times New Roman" pitchFamily="18" charset="0"/>
                          <a:cs typeface="Arial" charset="0"/>
                        </a:rPr>
                        <a:t>English</a:t>
                      </a:r>
                    </a:p>
                  </a:txBody>
                  <a:tcPr marL="87150" marR="87150"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1" i="0" u="none" strike="noStrike" cap="none" normalizeH="0" baseline="0" dirty="0" smtClean="0">
                          <a:ln>
                            <a:noFill/>
                          </a:ln>
                          <a:solidFill>
                            <a:schemeClr val="tx1"/>
                          </a:solidFill>
                          <a:effectLst/>
                          <a:latin typeface="Times New Roman" pitchFamily="18" charset="0"/>
                          <a:cs typeface="Arial" charset="0"/>
                        </a:rPr>
                        <a:t>HE101        3-0-3</a:t>
                      </a:r>
                    </a:p>
                  </a:txBody>
                  <a:tcPr marL="87150" marR="87150"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1" i="0" u="none" strike="noStrike" cap="none" normalizeH="0" baseline="0" dirty="0" smtClean="0">
                          <a:ln>
                            <a:noFill/>
                          </a:ln>
                          <a:solidFill>
                            <a:schemeClr val="tx1"/>
                          </a:solidFill>
                          <a:effectLst/>
                          <a:latin typeface="Times New Roman" pitchFamily="18" charset="0"/>
                          <a:cs typeface="Arial" charset="0"/>
                        </a:rPr>
                        <a:t>Practical Writing.  For those whose writing skills need reinforcement prior to taking HE111W &amp; HE112W.  HE101 counts as a HUM/SS elective in all matrices.  Summer school is not necessary.</a:t>
                      </a:r>
                    </a:p>
                  </a:txBody>
                  <a:tcPr marL="87150" marR="87150"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66847">
                <a:tc vMerge="1">
                  <a:txBody>
                    <a:bodyPr/>
                    <a:lstStyle/>
                    <a:p>
                      <a:endParaRPr lang="en-US"/>
                    </a:p>
                  </a:txBody>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1" i="0" u="none" strike="noStrike" cap="none" normalizeH="0" baseline="0" dirty="0" smtClean="0">
                          <a:ln>
                            <a:noFill/>
                          </a:ln>
                          <a:solidFill>
                            <a:schemeClr val="tx1"/>
                          </a:solidFill>
                          <a:effectLst/>
                          <a:latin typeface="Times New Roman" pitchFamily="18" charset="0"/>
                          <a:cs typeface="Arial" charset="0"/>
                        </a:rPr>
                        <a:t>HE111        3-0-3</a:t>
                      </a:r>
                    </a:p>
                  </a:txBody>
                  <a:tcPr marL="87150" marR="87150"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1" i="0" u="none" strike="noStrike" cap="none" normalizeH="0" baseline="0" dirty="0" smtClean="0">
                          <a:ln>
                            <a:noFill/>
                          </a:ln>
                          <a:solidFill>
                            <a:schemeClr val="tx1"/>
                          </a:solidFill>
                          <a:effectLst/>
                          <a:latin typeface="Times New Roman" pitchFamily="18" charset="0"/>
                          <a:cs typeface="Arial" charset="0"/>
                        </a:rPr>
                        <a:t>Rhetoric and Introduction to Literature I.  Stresses writing of rhetorically effective and grammatically correct expository prose.  Reading includes essays, short stories, and plays.</a:t>
                      </a:r>
                    </a:p>
                  </a:txBody>
                  <a:tcPr marL="87150" marR="87150"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 name="Title 1"/>
          <p:cNvSpPr>
            <a:spLocks noGrp="1"/>
          </p:cNvSpPr>
          <p:nvPr>
            <p:ph type="title"/>
          </p:nvPr>
        </p:nvSpPr>
        <p:spPr/>
        <p:txBody>
          <a:bodyPr>
            <a:normAutofit/>
          </a:bodyPr>
          <a:lstStyle/>
          <a:p>
            <a:r>
              <a:rPr lang="en-US" sz="2800" dirty="0"/>
              <a:t>First Semester </a:t>
            </a:r>
            <a:r>
              <a:rPr lang="en-US" sz="2800" dirty="0" smtClean="0"/>
              <a:t>Courses</a:t>
            </a:r>
            <a:endParaRPr lang="en-US" sz="2800" dirty="0"/>
          </a:p>
        </p:txBody>
      </p:sp>
    </p:spTree>
    <p:extLst>
      <p:ext uri="{BB962C8B-B14F-4D97-AF65-F5344CB8AC3E}">
        <p14:creationId xmlns:p14="http://schemas.microsoft.com/office/powerpoint/2010/main" val="93872872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086" name="Group 310"/>
          <p:cNvGraphicFramePr>
            <a:graphicFrameLocks noGrp="1"/>
          </p:cNvGraphicFramePr>
          <p:nvPr>
            <p:ph idx="13"/>
            <p:extLst>
              <p:ext uri="{D42A27DB-BD31-4B8C-83A1-F6EECF244321}">
                <p14:modId xmlns:p14="http://schemas.microsoft.com/office/powerpoint/2010/main" val="76296606"/>
              </p:ext>
            </p:extLst>
          </p:nvPr>
        </p:nvGraphicFramePr>
        <p:xfrm>
          <a:off x="685800" y="1295400"/>
          <a:ext cx="7772399" cy="5395527"/>
        </p:xfrm>
        <a:graphic>
          <a:graphicData uri="http://schemas.openxmlformats.org/drawingml/2006/table">
            <a:tbl>
              <a:tblPr/>
              <a:tblGrid>
                <a:gridCol w="1392555"/>
                <a:gridCol w="1272267"/>
                <a:gridCol w="5107577"/>
              </a:tblGrid>
              <a:tr h="47471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1" i="0" u="none" strike="noStrike" cap="none" normalizeH="0" baseline="0" dirty="0" smtClean="0">
                          <a:ln>
                            <a:noFill/>
                          </a:ln>
                          <a:solidFill>
                            <a:schemeClr val="tx1"/>
                          </a:solidFill>
                          <a:effectLst/>
                          <a:latin typeface="Times New Roman" pitchFamily="18" charset="0"/>
                          <a:cs typeface="Arial" charset="0"/>
                        </a:rPr>
                        <a:t>Department or Division</a:t>
                      </a:r>
                    </a:p>
                  </a:txBody>
                  <a:tcPr marL="88827" marR="88827"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1" i="0" u="none" strike="noStrike" cap="none" normalizeH="0" baseline="0" dirty="0" smtClean="0">
                          <a:ln>
                            <a:noFill/>
                          </a:ln>
                          <a:solidFill>
                            <a:schemeClr val="tx1"/>
                          </a:solidFill>
                          <a:effectLst/>
                          <a:latin typeface="Times New Roman" pitchFamily="18" charset="0"/>
                          <a:cs typeface="Arial" charset="0"/>
                        </a:rPr>
                        <a:t>Course Number Credit</a:t>
                      </a:r>
                    </a:p>
                  </a:txBody>
                  <a:tcPr marL="88827" marR="88827"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1" i="0" u="none" strike="noStrike" cap="none" normalizeH="0" baseline="0" dirty="0" smtClean="0">
                          <a:ln>
                            <a:noFill/>
                          </a:ln>
                          <a:solidFill>
                            <a:schemeClr val="tx1"/>
                          </a:solidFill>
                          <a:effectLst/>
                          <a:latin typeface="Times New Roman" pitchFamily="18" charset="0"/>
                          <a:cs typeface="Arial" charset="0"/>
                        </a:rPr>
                        <a:t>Course Description</a:t>
                      </a:r>
                    </a:p>
                  </a:txBody>
                  <a:tcPr marL="88827" marR="88827"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7248">
                <a:tc rowSpan="2">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1" i="0" u="none" strike="noStrike" cap="none" normalizeH="0" baseline="0" dirty="0" smtClean="0">
                          <a:ln>
                            <a:noFill/>
                          </a:ln>
                          <a:solidFill>
                            <a:schemeClr val="tx1"/>
                          </a:solidFill>
                          <a:effectLst/>
                          <a:latin typeface="Times New Roman" pitchFamily="18" charset="0"/>
                          <a:cs typeface="Arial" charset="0"/>
                        </a:rPr>
                        <a:t>English (Cont.)</a:t>
                      </a:r>
                    </a:p>
                  </a:txBody>
                  <a:tcPr marL="88827" marR="88827"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1" i="0" u="none" strike="noStrike" cap="none" normalizeH="0" baseline="0" dirty="0" smtClean="0">
                          <a:ln>
                            <a:noFill/>
                          </a:ln>
                          <a:solidFill>
                            <a:schemeClr val="tx1"/>
                          </a:solidFill>
                          <a:effectLst/>
                          <a:latin typeface="Times New Roman" pitchFamily="18" charset="0"/>
                          <a:cs typeface="Arial" charset="0"/>
                        </a:rPr>
                        <a:t>HE111S      3-0-3</a:t>
                      </a:r>
                    </a:p>
                  </a:txBody>
                  <a:tcPr marL="88827" marR="88827"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1" i="0" u="none" strike="noStrike" cap="none" normalizeH="0" baseline="0" dirty="0" smtClean="0">
                          <a:ln>
                            <a:noFill/>
                          </a:ln>
                          <a:solidFill>
                            <a:schemeClr val="tx1"/>
                          </a:solidFill>
                          <a:effectLst/>
                          <a:latin typeface="Times New Roman" pitchFamily="18" charset="0"/>
                          <a:cs typeface="Arial" charset="0"/>
                        </a:rPr>
                        <a:t>Rhetoric and Introduction to Literature I.  An honors level course for those who have well-developed writing skills.</a:t>
                      </a:r>
                    </a:p>
                  </a:txBody>
                  <a:tcPr marL="88827" marR="88827"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7248">
                <a:tc vMerge="1">
                  <a:txBody>
                    <a:bodyPr/>
                    <a:lstStyle/>
                    <a:p>
                      <a:endParaRPr lang="en-US"/>
                    </a:p>
                  </a:txBody>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1" i="0" u="none" strike="noStrike" cap="none" normalizeH="0" baseline="0" dirty="0" smtClean="0">
                          <a:ln>
                            <a:noFill/>
                          </a:ln>
                          <a:solidFill>
                            <a:schemeClr val="tx1"/>
                          </a:solidFill>
                          <a:effectLst/>
                          <a:latin typeface="Times New Roman" pitchFamily="18" charset="0"/>
                          <a:cs typeface="Arial" charset="0"/>
                        </a:rPr>
                        <a:t>HE112V     3-0-3</a:t>
                      </a:r>
                    </a:p>
                  </a:txBody>
                  <a:tcPr marL="88827" marR="88827"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1" i="0" u="none" strike="noStrike" cap="none" normalizeH="0" baseline="0" dirty="0" smtClean="0">
                          <a:ln>
                            <a:noFill/>
                          </a:ln>
                          <a:solidFill>
                            <a:schemeClr val="tx1"/>
                          </a:solidFill>
                          <a:effectLst/>
                          <a:latin typeface="Times New Roman" pitchFamily="18" charset="0"/>
                          <a:cs typeface="Arial" charset="0"/>
                        </a:rPr>
                        <a:t>Rhetoric and Introduction to Literature II.  A continuation of HE111 for one semester validators.  Readings include novels and poetry.</a:t>
                      </a:r>
                    </a:p>
                  </a:txBody>
                  <a:tcPr marL="88827" marR="88827"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0401">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1" i="0" u="none" strike="noStrike" cap="none" normalizeH="0" baseline="0" dirty="0" smtClean="0">
                          <a:ln>
                            <a:noFill/>
                          </a:ln>
                          <a:solidFill>
                            <a:schemeClr val="tx1"/>
                          </a:solidFill>
                          <a:effectLst/>
                          <a:latin typeface="Times New Roman" pitchFamily="18" charset="0"/>
                          <a:cs typeface="Arial" charset="0"/>
                        </a:rPr>
                        <a:t>History</a:t>
                      </a:r>
                    </a:p>
                  </a:txBody>
                  <a:tcPr marL="88827" marR="88827"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1" i="0" u="none" strike="noStrike" cap="none" normalizeH="0" baseline="0" dirty="0" smtClean="0">
                          <a:ln>
                            <a:noFill/>
                          </a:ln>
                          <a:solidFill>
                            <a:schemeClr val="tx1"/>
                          </a:solidFill>
                          <a:effectLst/>
                          <a:latin typeface="Times New Roman" pitchFamily="18" charset="0"/>
                          <a:cs typeface="Arial" charset="0"/>
                        </a:rPr>
                        <a:t>HH104       3-0-3</a:t>
                      </a:r>
                    </a:p>
                  </a:txBody>
                  <a:tcPr marL="88827" marR="88827"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1" i="0" u="none" strike="noStrike" cap="none" normalizeH="0" baseline="0" dirty="0" smtClean="0">
                          <a:ln>
                            <a:noFill/>
                          </a:ln>
                          <a:solidFill>
                            <a:schemeClr val="tx1"/>
                          </a:solidFill>
                          <a:effectLst/>
                          <a:latin typeface="Times New Roman" pitchFamily="18" charset="0"/>
                          <a:cs typeface="Arial" charset="0"/>
                        </a:rPr>
                        <a:t>American Naval History.  The history of American sea power.</a:t>
                      </a:r>
                    </a:p>
                  </a:txBody>
                  <a:tcPr marL="88827" marR="88827"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40147">
                <a:tc rowSpan="2">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1" i="0" u="none" strike="noStrike" cap="none" normalizeH="0" baseline="0" dirty="0" smtClean="0">
                          <a:ln>
                            <a:noFill/>
                          </a:ln>
                          <a:solidFill>
                            <a:schemeClr val="tx1"/>
                          </a:solidFill>
                          <a:effectLst/>
                          <a:latin typeface="Times New Roman" pitchFamily="18" charset="0"/>
                          <a:cs typeface="Arial" charset="0"/>
                        </a:rPr>
                        <a:t>Political Science</a:t>
                      </a:r>
                    </a:p>
                  </a:txBody>
                  <a:tcPr marL="88827" marR="88827"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1" i="0" u="none" strike="noStrike" cap="none" normalizeH="0" baseline="0" dirty="0" smtClean="0">
                          <a:ln>
                            <a:noFill/>
                          </a:ln>
                          <a:solidFill>
                            <a:schemeClr val="tx1"/>
                          </a:solidFill>
                          <a:effectLst/>
                          <a:latin typeface="Times New Roman" pitchFamily="18" charset="0"/>
                          <a:cs typeface="Arial" charset="0"/>
                        </a:rPr>
                        <a:t>FP130         3-0-3</a:t>
                      </a:r>
                    </a:p>
                  </a:txBody>
                  <a:tcPr marL="88827" marR="88827"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1" i="0" u="none" strike="noStrike" cap="none" normalizeH="0" baseline="0" dirty="0" smtClean="0">
                          <a:ln>
                            <a:noFill/>
                          </a:ln>
                          <a:solidFill>
                            <a:schemeClr val="tx1"/>
                          </a:solidFill>
                          <a:effectLst/>
                          <a:latin typeface="Times New Roman" pitchFamily="18" charset="0"/>
                          <a:cs typeface="Arial" charset="0"/>
                        </a:rPr>
                        <a:t>U.S. Government and Constitutional Development.  A study of American democracy and the structure and function of its government and the Constitution that midshipmen take an oath to defend.</a:t>
                      </a:r>
                    </a:p>
                  </a:txBody>
                  <a:tcPr marL="88827" marR="88827"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09664">
                <a:tc vMerge="1">
                  <a:txBody>
                    <a:bodyPr/>
                    <a:lstStyle/>
                    <a:p>
                      <a:endParaRPr lang="en-US"/>
                    </a:p>
                  </a:txBody>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1" i="0" u="none" strike="noStrike" cap="none" normalizeH="0" baseline="0" dirty="0" smtClean="0">
                          <a:ln>
                            <a:noFill/>
                          </a:ln>
                          <a:solidFill>
                            <a:schemeClr val="tx1"/>
                          </a:solidFill>
                          <a:effectLst/>
                          <a:latin typeface="Times New Roman" pitchFamily="18" charset="0"/>
                          <a:cs typeface="Arial" charset="0"/>
                        </a:rPr>
                        <a:t>FP130X      3-0-3</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000" b="1" i="0" u="none" strike="noStrike" cap="none" normalizeH="0" baseline="0" dirty="0" smtClean="0">
                          <a:ln>
                            <a:noFill/>
                          </a:ln>
                          <a:solidFill>
                            <a:srgbClr val="FF0000"/>
                          </a:solidFill>
                          <a:effectLst/>
                          <a:latin typeface="Times New Roman" pitchFamily="18" charset="0"/>
                          <a:cs typeface="Arial" charset="0"/>
                        </a:rPr>
                        <a:t>Only offered fall semester</a:t>
                      </a:r>
                    </a:p>
                  </a:txBody>
                  <a:tcPr marL="88827" marR="88827"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1" i="0" u="none" strike="noStrike" cap="none" normalizeH="0" baseline="0" dirty="0" smtClean="0">
                          <a:ln>
                            <a:noFill/>
                          </a:ln>
                          <a:solidFill>
                            <a:schemeClr val="tx1"/>
                          </a:solidFill>
                          <a:effectLst/>
                          <a:latin typeface="Times New Roman" pitchFamily="18" charset="0"/>
                          <a:cs typeface="Arial" charset="0"/>
                        </a:rPr>
                        <a:t>The basic concepts of American democracy and the Constitution placed in comparative context for midshipmen from foreign countries.</a:t>
                      </a:r>
                    </a:p>
                  </a:txBody>
                  <a:tcPr marL="88827" marR="88827"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7471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1" i="0" u="none" strike="noStrike" cap="none" normalizeH="0" baseline="0" dirty="0" smtClean="0">
                          <a:ln>
                            <a:noFill/>
                          </a:ln>
                          <a:solidFill>
                            <a:schemeClr val="tx1"/>
                          </a:solidFill>
                          <a:effectLst/>
                          <a:latin typeface="Times New Roman" pitchFamily="18" charset="0"/>
                          <a:cs typeface="Arial" charset="0"/>
                        </a:rPr>
                        <a:t>Leadership</a:t>
                      </a:r>
                    </a:p>
                  </a:txBody>
                  <a:tcPr marL="88827" marR="88827"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1" i="0" u="none" strike="noStrike" cap="none" normalizeH="0" baseline="0" dirty="0" smtClean="0">
                          <a:ln>
                            <a:noFill/>
                          </a:ln>
                          <a:solidFill>
                            <a:schemeClr val="tx1"/>
                          </a:solidFill>
                          <a:effectLst/>
                          <a:latin typeface="Times New Roman" pitchFamily="18" charset="0"/>
                          <a:cs typeface="Arial" charset="0"/>
                        </a:rPr>
                        <a:t>NL110        2-0-2</a:t>
                      </a:r>
                    </a:p>
                  </a:txBody>
                  <a:tcPr marL="88827" marR="88827"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1" i="0" u="none" strike="noStrike" cap="none" normalizeH="0" baseline="0" dirty="0" smtClean="0">
                          <a:ln>
                            <a:noFill/>
                          </a:ln>
                          <a:solidFill>
                            <a:schemeClr val="tx1"/>
                          </a:solidFill>
                          <a:effectLst/>
                          <a:latin typeface="Times New Roman" pitchFamily="18" charset="0"/>
                          <a:cs typeface="Arial" charset="0"/>
                        </a:rPr>
                        <a:t>Preparing to Lead.  An introduction to the fundamentals of self-leadership, in the context of theories and principles of individual and group leadership.</a:t>
                      </a:r>
                    </a:p>
                  </a:txBody>
                  <a:tcPr marL="88827" marR="88827"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40147">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1" i="0" u="none" strike="noStrike" cap="none" normalizeH="0" baseline="0" dirty="0" smtClean="0">
                          <a:ln>
                            <a:noFill/>
                          </a:ln>
                          <a:solidFill>
                            <a:schemeClr val="tx1"/>
                          </a:solidFill>
                          <a:effectLst/>
                          <a:latin typeface="Times New Roman" pitchFamily="18" charset="0"/>
                          <a:cs typeface="Arial" charset="0"/>
                        </a:rPr>
                        <a:t>Seamanship</a:t>
                      </a:r>
                    </a:p>
                  </a:txBody>
                  <a:tcPr marL="88827" marR="88827"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1" i="0" u="none" strike="noStrike" cap="none" normalizeH="0" baseline="0" dirty="0" smtClean="0">
                          <a:ln>
                            <a:noFill/>
                          </a:ln>
                          <a:solidFill>
                            <a:schemeClr val="tx1"/>
                          </a:solidFill>
                          <a:effectLst/>
                          <a:latin typeface="Times New Roman" pitchFamily="18" charset="0"/>
                          <a:cs typeface="Arial" charset="0"/>
                        </a:rPr>
                        <a:t>NS101        1-2-2</a:t>
                      </a:r>
                    </a:p>
                  </a:txBody>
                  <a:tcPr marL="88827" marR="88827"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1" i="0" u="none" strike="noStrike" cap="none" normalizeH="0" baseline="0" dirty="0" smtClean="0">
                          <a:ln>
                            <a:noFill/>
                          </a:ln>
                          <a:solidFill>
                            <a:schemeClr val="tx1"/>
                          </a:solidFill>
                          <a:effectLst/>
                          <a:latin typeface="Times New Roman" pitchFamily="18" charset="0"/>
                          <a:cs typeface="Arial" charset="0"/>
                        </a:rPr>
                        <a:t>Fundamentals of Seamanship.  Provides basic maritime background in general ship characteristics, ship handling and Rules of the Road.  Includes at-sea labs on YPs.</a:t>
                      </a:r>
                    </a:p>
                  </a:txBody>
                  <a:tcPr marL="88827" marR="88827"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8199">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1" i="0" u="none" strike="noStrike" cap="none" normalizeH="0" baseline="0" dirty="0" smtClean="0">
                          <a:ln>
                            <a:noFill/>
                          </a:ln>
                          <a:solidFill>
                            <a:schemeClr val="tx1"/>
                          </a:solidFill>
                          <a:effectLst/>
                          <a:latin typeface="Times New Roman" pitchFamily="18" charset="0"/>
                          <a:cs typeface="Arial" charset="0"/>
                        </a:rPr>
                        <a:t>Computer Science</a:t>
                      </a:r>
                    </a:p>
                  </a:txBody>
                  <a:tcPr marL="88827" marR="88827"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1" i="0" u="none" strike="noStrike" cap="none" normalizeH="0" baseline="0" dirty="0" smtClean="0">
                          <a:ln>
                            <a:noFill/>
                          </a:ln>
                          <a:solidFill>
                            <a:schemeClr val="tx1"/>
                          </a:solidFill>
                          <a:effectLst/>
                          <a:latin typeface="Times New Roman" pitchFamily="18" charset="0"/>
                          <a:cs typeface="Arial" charset="0"/>
                        </a:rPr>
                        <a:t>SI110         2-2-3</a:t>
                      </a:r>
                    </a:p>
                  </a:txBody>
                  <a:tcPr marL="88827" marR="88827"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1" i="0" u="none" strike="noStrike" cap="none" normalizeH="0" baseline="0" dirty="0" smtClean="0">
                          <a:ln>
                            <a:noFill/>
                          </a:ln>
                          <a:solidFill>
                            <a:schemeClr val="tx1"/>
                          </a:solidFill>
                          <a:effectLst/>
                          <a:latin typeface="Times New Roman" pitchFamily="18" charset="0"/>
                          <a:cs typeface="Arial" charset="0"/>
                        </a:rPr>
                        <a:t>This introduction to Cyber Security is the first of two required courses that all midshipmen will take.  </a:t>
                      </a:r>
                    </a:p>
                  </a:txBody>
                  <a:tcPr marL="88827" marR="88827"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23047">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1" i="0" u="none" strike="noStrike" cap="none" normalizeH="0" baseline="0" dirty="0" smtClean="0">
                          <a:ln>
                            <a:noFill/>
                          </a:ln>
                          <a:solidFill>
                            <a:schemeClr val="tx1"/>
                          </a:solidFill>
                          <a:effectLst/>
                          <a:latin typeface="Times New Roman" pitchFamily="18" charset="0"/>
                          <a:cs typeface="Arial" charset="0"/>
                        </a:rPr>
                        <a:t>Languages &amp; Cultures</a:t>
                      </a:r>
                    </a:p>
                  </a:txBody>
                  <a:tcPr marL="88827" marR="88827"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1" i="0" u="none" strike="noStrike" cap="none" normalizeH="0" baseline="0" dirty="0" smtClean="0">
                          <a:ln>
                            <a:noFill/>
                          </a:ln>
                          <a:solidFill>
                            <a:schemeClr val="tx1"/>
                          </a:solidFill>
                          <a:effectLst/>
                          <a:latin typeface="Times New Roman" pitchFamily="18" charset="0"/>
                          <a:cs typeface="Arial" charset="0"/>
                        </a:rPr>
                        <a:t>FLXXX      3-0-3</a:t>
                      </a:r>
                    </a:p>
                  </a:txBody>
                  <a:tcPr marL="88827" marR="88827"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200" b="1" i="0" u="none" strike="noStrike" cap="none" normalizeH="0" baseline="0" dirty="0" smtClean="0">
                          <a:ln>
                            <a:noFill/>
                          </a:ln>
                          <a:solidFill>
                            <a:schemeClr val="tx1"/>
                          </a:solidFill>
                          <a:effectLst/>
                          <a:latin typeface="Times New Roman" pitchFamily="18" charset="0"/>
                          <a:cs typeface="Arial" charset="0"/>
                        </a:rPr>
                        <a:t>Arabic </a:t>
                      </a:r>
                      <a:r>
                        <a:rPr kumimoji="0" lang="en-US" sz="1200" b="1" i="0" u="none" strike="noStrike" cap="none" normalizeH="0" baseline="0" dirty="0" smtClean="0">
                          <a:ln>
                            <a:noFill/>
                          </a:ln>
                          <a:solidFill>
                            <a:schemeClr val="tx1"/>
                          </a:solidFill>
                          <a:effectLst/>
                          <a:latin typeface="Times New Roman" pitchFamily="18" charset="0"/>
                          <a:cs typeface="Arial" charset="0"/>
                        </a:rPr>
                        <a:t>(FA), Chinese (FC), French (FF), German (FG), Japanese (FJ), Russian (FR), and Spanish (FS), from the beginning level to advanced readings in literature for foreign cultures.</a:t>
                      </a:r>
                    </a:p>
                  </a:txBody>
                  <a:tcPr marL="88827" marR="88827"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 name="Title 1"/>
          <p:cNvSpPr>
            <a:spLocks noGrp="1"/>
          </p:cNvSpPr>
          <p:nvPr>
            <p:ph type="title"/>
          </p:nvPr>
        </p:nvSpPr>
        <p:spPr/>
        <p:txBody>
          <a:bodyPr>
            <a:normAutofit/>
          </a:bodyPr>
          <a:lstStyle/>
          <a:p>
            <a:r>
              <a:rPr lang="en-US" sz="2800" dirty="0"/>
              <a:t>First Semester </a:t>
            </a:r>
            <a:r>
              <a:rPr lang="en-US" sz="2800" dirty="0" smtClean="0"/>
              <a:t>Courses</a:t>
            </a:r>
            <a:endParaRPr lang="en-US" sz="2800" dirty="0"/>
          </a:p>
        </p:txBody>
      </p:sp>
    </p:spTree>
    <p:extLst>
      <p:ext uri="{BB962C8B-B14F-4D97-AF65-F5344CB8AC3E}">
        <p14:creationId xmlns:p14="http://schemas.microsoft.com/office/powerpoint/2010/main" val="283586241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English Course Info</a:t>
            </a:r>
            <a:endParaRPr lang="en-US" dirty="0"/>
          </a:p>
        </p:txBody>
      </p:sp>
      <p:sp>
        <p:nvSpPr>
          <p:cNvPr id="5" name="Rectangle 4"/>
          <p:cNvSpPr/>
          <p:nvPr/>
        </p:nvSpPr>
        <p:spPr>
          <a:xfrm>
            <a:off x="304800" y="1143000"/>
            <a:ext cx="8229600" cy="5016758"/>
          </a:xfrm>
          <a:prstGeom prst="rect">
            <a:avLst/>
          </a:prstGeom>
        </p:spPr>
        <p:txBody>
          <a:bodyPr wrap="square">
            <a:spAutoFit/>
          </a:bodyPr>
          <a:lstStyle/>
          <a:p>
            <a:endParaRPr lang="en-US" sz="1600" b="1" dirty="0" smtClean="0"/>
          </a:p>
          <a:p>
            <a:r>
              <a:rPr lang="en-US" sz="1600" b="1" dirty="0" smtClean="0"/>
              <a:t>USNA </a:t>
            </a:r>
            <a:r>
              <a:rPr lang="en-US" sz="1600" b="1" dirty="0"/>
              <a:t>Plebe English FAQs</a:t>
            </a:r>
            <a:endParaRPr lang="en-US" sz="1600" dirty="0"/>
          </a:p>
          <a:p>
            <a:r>
              <a:rPr lang="en-US" sz="1600" dirty="0"/>
              <a:t> </a:t>
            </a:r>
          </a:p>
          <a:p>
            <a:r>
              <a:rPr lang="en-US" sz="1600" i="1" dirty="0"/>
              <a:t>I placed in HE1XX. What does this mean?</a:t>
            </a:r>
            <a:endParaRPr lang="en-US" sz="1600" dirty="0"/>
          </a:p>
          <a:p>
            <a:r>
              <a:rPr lang="en-US" sz="1600" dirty="0"/>
              <a:t>As with math placement, there are several tracks of plebe English to fit your abilities. HE111/112 is the baseline track in </a:t>
            </a:r>
          </a:p>
          <a:p>
            <a:r>
              <a:rPr lang="en-US" sz="1600" dirty="0"/>
              <a:t>which the majority (roughly 78%) of midshipmen place.  The variations in the fall include: </a:t>
            </a:r>
          </a:p>
          <a:p>
            <a:r>
              <a:rPr lang="en-US" sz="1600" b="1" dirty="0"/>
              <a:t> </a:t>
            </a:r>
            <a:endParaRPr lang="en-US" sz="1600" dirty="0"/>
          </a:p>
          <a:p>
            <a:r>
              <a:rPr lang="en-US" sz="1600" b="1" dirty="0"/>
              <a:t>HE101 Practical Writing </a:t>
            </a:r>
            <a:r>
              <a:rPr lang="en-US" sz="1600" dirty="0"/>
              <a:t>(3-0-3) The study and practice of grammatically correct and rhetorically effective expository prose, supplemented by the analysis of essays by professional writers. For students whose writing skills need reinforcement prior to taking HE111W and HE112W. Enrollment in HE101 does not necessitate summer school because the course counts as a Humanities/Social Sciences elective. [fall] </a:t>
            </a:r>
          </a:p>
          <a:p>
            <a:r>
              <a:rPr lang="en-US" sz="1600" b="1" dirty="0"/>
              <a:t>HE111 Rhetoric and Introduction to Literature I</a:t>
            </a:r>
            <a:r>
              <a:rPr lang="en-US" sz="1600" dirty="0"/>
              <a:t> (3-0-3) The first of a two course sequence stressing the writing of rhetorically effective and grammatically correct expository prose. Readings include essays, short stories, and plays. [fall] </a:t>
            </a:r>
          </a:p>
          <a:p>
            <a:r>
              <a:rPr lang="en-US" sz="1600" b="1" dirty="0"/>
              <a:t>HE111S Rhetoric and Introduction to Literature I</a:t>
            </a:r>
            <a:r>
              <a:rPr lang="en-US" sz="1600" dirty="0"/>
              <a:t> (3-0-3) An honors level of HE111 for students with well-developed writing skills. [fall] </a:t>
            </a:r>
          </a:p>
          <a:p>
            <a:r>
              <a:rPr lang="en-US" sz="1600" b="1" dirty="0"/>
              <a:t>HE112V Rhetoric and Introduction to Literature II</a:t>
            </a:r>
            <a:r>
              <a:rPr lang="en-US" sz="1600" dirty="0"/>
              <a:t> (3-0-3) A one-semester course in writing and literature, focused on novels and poetry. </a:t>
            </a:r>
            <a:r>
              <a:rPr lang="en-US" sz="1600" dirty="0" err="1"/>
              <a:t>Prereq</a:t>
            </a:r>
            <a:r>
              <a:rPr lang="en-US" sz="1600" dirty="0"/>
              <a:t>: validation of HE111. [fall</a:t>
            </a:r>
            <a:r>
              <a:rPr lang="en-US" sz="1600" dirty="0" smtClean="0"/>
              <a:t>]</a:t>
            </a:r>
            <a:r>
              <a:rPr lang="en-US" sz="1600" dirty="0"/>
              <a:t> </a:t>
            </a:r>
          </a:p>
        </p:txBody>
      </p:sp>
    </p:spTree>
    <p:extLst>
      <p:ext uri="{BB962C8B-B14F-4D97-AF65-F5344CB8AC3E}">
        <p14:creationId xmlns:p14="http://schemas.microsoft.com/office/powerpoint/2010/main" val="374653669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English Course Info (</a:t>
            </a:r>
            <a:r>
              <a:rPr lang="en-US" dirty="0" err="1" smtClean="0"/>
              <a:t>Cont</a:t>
            </a:r>
            <a:r>
              <a:rPr lang="en-US" dirty="0" smtClean="0"/>
              <a:t>)</a:t>
            </a:r>
            <a:endParaRPr lang="en-US" dirty="0"/>
          </a:p>
        </p:txBody>
      </p:sp>
      <p:sp>
        <p:nvSpPr>
          <p:cNvPr id="5" name="Rectangle 4"/>
          <p:cNvSpPr/>
          <p:nvPr/>
        </p:nvSpPr>
        <p:spPr>
          <a:xfrm>
            <a:off x="370788" y="1312683"/>
            <a:ext cx="8229600" cy="4770537"/>
          </a:xfrm>
          <a:prstGeom prst="rect">
            <a:avLst/>
          </a:prstGeom>
        </p:spPr>
        <p:txBody>
          <a:bodyPr wrap="square">
            <a:spAutoFit/>
          </a:bodyPr>
          <a:lstStyle/>
          <a:p>
            <a:r>
              <a:rPr lang="en-US" sz="1600" i="1" dirty="0" smtClean="0"/>
              <a:t>I </a:t>
            </a:r>
            <a:r>
              <a:rPr lang="en-US" sz="1600" i="1" dirty="0"/>
              <a:t>was really good in high school English. I’m surprised I didn’t validate. Why is that? </a:t>
            </a:r>
            <a:endParaRPr lang="en-US" sz="1600" dirty="0"/>
          </a:p>
          <a:p>
            <a:r>
              <a:rPr lang="en-US" sz="1600" dirty="0"/>
              <a:t>Your entire plebe class is smart and talented; otherwise, you wouldn’t have been admitted into the Naval Academy. Only a small percentage (roughly 8%) validate each year. </a:t>
            </a:r>
          </a:p>
          <a:p>
            <a:r>
              <a:rPr lang="en-US" sz="1600" i="1" dirty="0"/>
              <a:t> </a:t>
            </a:r>
            <a:endParaRPr lang="en-US" sz="1600" dirty="0"/>
          </a:p>
          <a:p>
            <a:r>
              <a:rPr lang="en-US" sz="1600" i="1" dirty="0"/>
              <a:t>Can I validate both semesters of plebe English?</a:t>
            </a:r>
            <a:endParaRPr lang="en-US" sz="1600" dirty="0"/>
          </a:p>
          <a:p>
            <a:r>
              <a:rPr lang="en-US" sz="1600" dirty="0"/>
              <a:t>It’s possible but extremely rare: perhaps one person every ten years does it.</a:t>
            </a:r>
          </a:p>
          <a:p>
            <a:r>
              <a:rPr lang="en-US" sz="1600" i="1" dirty="0"/>
              <a:t> </a:t>
            </a:r>
            <a:endParaRPr lang="en-US" sz="1600" dirty="0"/>
          </a:p>
          <a:p>
            <a:r>
              <a:rPr lang="en-US" sz="1600" i="1" dirty="0"/>
              <a:t>Can I find out how I scored on the test? </a:t>
            </a:r>
            <a:endParaRPr lang="en-US" sz="1600" dirty="0"/>
          </a:p>
          <a:p>
            <a:r>
              <a:rPr lang="en-US" sz="1600" dirty="0"/>
              <a:t>The English Department does not give an exam a grade; normally two readers, in some cases three, will read it “holistically” and give one of four ratings, which correspond roughly with the placement levels in the plebe English sequence—your placement is your grade. </a:t>
            </a:r>
          </a:p>
          <a:p>
            <a:r>
              <a:rPr lang="en-US" sz="1600" i="1" dirty="0"/>
              <a:t> </a:t>
            </a:r>
            <a:endParaRPr lang="en-US" sz="1600" dirty="0"/>
          </a:p>
          <a:p>
            <a:r>
              <a:rPr lang="en-US" sz="1600" i="1" dirty="0"/>
              <a:t>I did really well on my AP test—does that earn validation?</a:t>
            </a:r>
            <a:endParaRPr lang="en-US" sz="1600" dirty="0"/>
          </a:p>
          <a:p>
            <a:r>
              <a:rPr lang="en-US" sz="1600" dirty="0"/>
              <a:t>The English Department automatically awards validation credit for the first semester of Freshman English (HE111) for a score of AP5 on the Language and/or Literature exam. It is your responsibility to ensure that the English department receives your scores if it hasn’t already</a:t>
            </a:r>
            <a:r>
              <a:rPr lang="en-US" sz="1600" dirty="0" smtClean="0"/>
              <a:t>.</a:t>
            </a:r>
            <a:endParaRPr lang="en-US" sz="1600" dirty="0"/>
          </a:p>
        </p:txBody>
      </p:sp>
    </p:spTree>
    <p:extLst>
      <p:ext uri="{BB962C8B-B14F-4D97-AF65-F5344CB8AC3E}">
        <p14:creationId xmlns:p14="http://schemas.microsoft.com/office/powerpoint/2010/main" val="355211215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English </a:t>
            </a:r>
            <a:r>
              <a:rPr lang="en-US" dirty="0"/>
              <a:t>Course Info (</a:t>
            </a:r>
            <a:r>
              <a:rPr lang="en-US" dirty="0" err="1"/>
              <a:t>Cont</a:t>
            </a:r>
            <a:r>
              <a:rPr lang="en-US" dirty="0"/>
              <a:t>)</a:t>
            </a:r>
          </a:p>
        </p:txBody>
      </p:sp>
      <p:sp>
        <p:nvSpPr>
          <p:cNvPr id="5" name="Rectangle 4"/>
          <p:cNvSpPr/>
          <p:nvPr/>
        </p:nvSpPr>
        <p:spPr>
          <a:xfrm>
            <a:off x="455629" y="1444658"/>
            <a:ext cx="8229600" cy="4524315"/>
          </a:xfrm>
          <a:prstGeom prst="rect">
            <a:avLst/>
          </a:prstGeom>
        </p:spPr>
        <p:txBody>
          <a:bodyPr wrap="square">
            <a:spAutoFit/>
          </a:bodyPr>
          <a:lstStyle/>
          <a:p>
            <a:r>
              <a:rPr lang="en-US" sz="1600" i="1" dirty="0" smtClean="0"/>
              <a:t>I </a:t>
            </a:r>
            <a:r>
              <a:rPr lang="en-US" sz="1600" i="1" dirty="0"/>
              <a:t>placed in honors (HE111S/HE112S) will I have to work harder than in HE111/112? </a:t>
            </a:r>
            <a:endParaRPr lang="en-US" sz="1600" dirty="0"/>
          </a:p>
          <a:p>
            <a:r>
              <a:rPr lang="en-US" sz="1600" dirty="0"/>
              <a:t>Every class at the Naval Academy is based on the compact that you will strive to do your best, i.e. work your hardest, in all of your classes regardless of the course level. HE111S/112S carries the same credit weight and has similar course requirements and grading criteria to the standard HE111/112 track. That being said, you will be grouped with other midshipmen who have also demonstrated well-developed writing skills, so you can expect your peers to be discussing and writing about the literature at an equally high caliber. </a:t>
            </a:r>
            <a:endParaRPr lang="en-US" sz="1600" dirty="0" smtClean="0"/>
          </a:p>
          <a:p>
            <a:endParaRPr lang="en-US" sz="1600" i="1" dirty="0"/>
          </a:p>
          <a:p>
            <a:r>
              <a:rPr lang="en-US" sz="1600" i="1" dirty="0" smtClean="0"/>
              <a:t>I </a:t>
            </a:r>
            <a:r>
              <a:rPr lang="en-US" sz="1600" i="1" dirty="0"/>
              <a:t>did really well on my AP test—does that earn validation?</a:t>
            </a:r>
            <a:endParaRPr lang="en-US" sz="1600" dirty="0"/>
          </a:p>
          <a:p>
            <a:r>
              <a:rPr lang="en-US" sz="1600" dirty="0"/>
              <a:t>The English Department automatically awards validation credit for the first semester of Freshman English (HE111) for a score of AP5 on the Language and/or Literature exam. It is your responsibility to ensure that the English department receives your scores if it hasn’t already.</a:t>
            </a:r>
          </a:p>
          <a:p>
            <a:r>
              <a:rPr lang="en-US" sz="1600" dirty="0"/>
              <a:t> </a:t>
            </a:r>
          </a:p>
          <a:p>
            <a:r>
              <a:rPr lang="en-US" sz="1600" i="1" dirty="0"/>
              <a:t>Does participation in the IB program get any validation credit?</a:t>
            </a:r>
            <a:endParaRPr lang="en-US" sz="1600" dirty="0"/>
          </a:p>
          <a:p>
            <a:r>
              <a:rPr lang="en-US" sz="1600" dirty="0"/>
              <a:t>A score of 7 on the International Baccalaureate Higher Level (HL) English Exam (A1 Exam) earns the same validation as an AP5</a:t>
            </a:r>
            <a:r>
              <a:rPr lang="en-US" sz="1600" dirty="0" smtClean="0"/>
              <a:t>.</a:t>
            </a:r>
            <a:endParaRPr lang="en-US" sz="1600" dirty="0"/>
          </a:p>
        </p:txBody>
      </p:sp>
    </p:spTree>
    <p:extLst>
      <p:ext uri="{BB962C8B-B14F-4D97-AF65-F5344CB8AC3E}">
        <p14:creationId xmlns:p14="http://schemas.microsoft.com/office/powerpoint/2010/main" val="141537763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English </a:t>
            </a:r>
            <a:r>
              <a:rPr lang="en-US" dirty="0"/>
              <a:t>Course Info (</a:t>
            </a:r>
            <a:r>
              <a:rPr lang="en-US" dirty="0" err="1"/>
              <a:t>Cont</a:t>
            </a:r>
            <a:r>
              <a:rPr lang="en-US" dirty="0"/>
              <a:t>)</a:t>
            </a:r>
          </a:p>
        </p:txBody>
      </p:sp>
      <p:sp>
        <p:nvSpPr>
          <p:cNvPr id="5" name="Rectangle 4"/>
          <p:cNvSpPr/>
          <p:nvPr/>
        </p:nvSpPr>
        <p:spPr>
          <a:xfrm>
            <a:off x="304800" y="1143000"/>
            <a:ext cx="8229600" cy="4093428"/>
          </a:xfrm>
          <a:prstGeom prst="rect">
            <a:avLst/>
          </a:prstGeom>
        </p:spPr>
        <p:txBody>
          <a:bodyPr wrap="square">
            <a:spAutoFit/>
          </a:bodyPr>
          <a:lstStyle/>
          <a:p>
            <a:endParaRPr lang="en-US" dirty="0" smtClean="0"/>
          </a:p>
          <a:p>
            <a:r>
              <a:rPr lang="en-US" sz="1600" i="1" dirty="0" smtClean="0"/>
              <a:t>I’ve taken English classes at another college. Can I get credit?</a:t>
            </a:r>
            <a:endParaRPr lang="en-US" sz="1600" dirty="0" smtClean="0"/>
          </a:p>
          <a:p>
            <a:r>
              <a:rPr lang="en-US" sz="1600" dirty="0" smtClean="0"/>
              <a:t>Academy transfer credit rules are restrictive, but you may be able to receive credit for upper-level English courses taken at another university by petitioning the department chair.</a:t>
            </a:r>
          </a:p>
          <a:p>
            <a:r>
              <a:rPr lang="en-US" sz="1600" i="1" dirty="0" smtClean="0"/>
              <a:t> </a:t>
            </a:r>
            <a:endParaRPr lang="en-US" sz="1600" dirty="0" smtClean="0"/>
          </a:p>
          <a:p>
            <a:r>
              <a:rPr lang="en-US" sz="1600" i="1" dirty="0" smtClean="0"/>
              <a:t>I placed in HE101, does that mean I’m already behind and will have to take summer school?</a:t>
            </a:r>
            <a:endParaRPr lang="en-US" sz="1600" dirty="0" smtClean="0"/>
          </a:p>
          <a:p>
            <a:r>
              <a:rPr lang="en-US" sz="1600" dirty="0" smtClean="0"/>
              <a:t>If you placed in HE101it means that you need extra work in writing. Though placement in HE101 does put you a semester behind in the English requirement (HE101 prepares you to enter into the HE111W/112W track), it does not put you behind in your overall matrix because HE101 counts towards one of your humanities requirements later in your matrix.</a:t>
            </a:r>
          </a:p>
          <a:p>
            <a:r>
              <a:rPr lang="en-US" sz="1600" dirty="0"/>
              <a:t> </a:t>
            </a:r>
          </a:p>
          <a:p>
            <a:r>
              <a:rPr lang="en-US" sz="1600" i="1" dirty="0"/>
              <a:t>I fear I did not do my best on the day of the placement test. Can I retake it?</a:t>
            </a:r>
            <a:endParaRPr lang="en-US" sz="1600" dirty="0"/>
          </a:p>
          <a:p>
            <a:r>
              <a:rPr lang="en-US" sz="1600" dirty="0"/>
              <a:t>No.</a:t>
            </a:r>
          </a:p>
          <a:p>
            <a:r>
              <a:rPr lang="en-US" dirty="0"/>
              <a:t> </a:t>
            </a:r>
          </a:p>
        </p:txBody>
      </p:sp>
    </p:spTree>
    <p:extLst>
      <p:ext uri="{BB962C8B-B14F-4D97-AF65-F5344CB8AC3E}">
        <p14:creationId xmlns:p14="http://schemas.microsoft.com/office/powerpoint/2010/main" val="4918619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3"/>
          </p:nvPr>
        </p:nvSpPr>
        <p:spPr>
          <a:xfrm>
            <a:off x="762000" y="1236136"/>
            <a:ext cx="7772400" cy="5545664"/>
          </a:xfrm>
        </p:spPr>
        <p:txBody>
          <a:bodyPr numCol="1"/>
          <a:lstStyle/>
          <a:p>
            <a:r>
              <a:rPr lang="en-US" dirty="0" smtClean="0"/>
              <a:t>Introductions</a:t>
            </a:r>
          </a:p>
        </p:txBody>
      </p:sp>
      <p:sp>
        <p:nvSpPr>
          <p:cNvPr id="6" name="Title 5"/>
          <p:cNvSpPr>
            <a:spLocks noGrp="1"/>
          </p:cNvSpPr>
          <p:nvPr>
            <p:ph type="title"/>
          </p:nvPr>
        </p:nvSpPr>
        <p:spPr/>
        <p:txBody>
          <a:bodyPr numCol="1"/>
          <a:lstStyle/>
          <a:p>
            <a:r>
              <a:rPr lang="en-US" dirty="0" smtClean="0"/>
              <a:t>Welcome!</a:t>
            </a:r>
            <a:endParaRPr lang="en-US" dirty="0"/>
          </a:p>
        </p:txBody>
      </p:sp>
    </p:spTree>
    <p:extLst>
      <p:ext uri="{BB962C8B-B14F-4D97-AF65-F5344CB8AC3E}">
        <p14:creationId xmlns:p14="http://schemas.microsoft.com/office/powerpoint/2010/main" val="368248212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International Program Info</a:t>
            </a:r>
            <a:endParaRPr lang="en-US" dirty="0"/>
          </a:p>
        </p:txBody>
      </p:sp>
      <p:sp>
        <p:nvSpPr>
          <p:cNvPr id="4" name="Rectangle 3"/>
          <p:cNvSpPr/>
          <p:nvPr/>
        </p:nvSpPr>
        <p:spPr>
          <a:xfrm>
            <a:off x="495300" y="1295400"/>
            <a:ext cx="8077200" cy="5693866"/>
          </a:xfrm>
          <a:prstGeom prst="rect">
            <a:avLst/>
          </a:prstGeom>
        </p:spPr>
        <p:txBody>
          <a:bodyPr wrap="square">
            <a:spAutoFit/>
          </a:bodyPr>
          <a:lstStyle/>
          <a:p>
            <a:r>
              <a:rPr lang="en-US" sz="1400" b="1" dirty="0"/>
              <a:t>Talking points for Class of </a:t>
            </a:r>
            <a:r>
              <a:rPr lang="en-US" sz="1400" b="1" dirty="0" smtClean="0"/>
              <a:t>2020 </a:t>
            </a:r>
            <a:r>
              <a:rPr lang="en-US" sz="1400" b="1" dirty="0"/>
              <a:t>– related to academic majors and International travel opportunities </a:t>
            </a:r>
            <a:endParaRPr lang="en-US" sz="1400" dirty="0"/>
          </a:p>
          <a:p>
            <a:r>
              <a:rPr lang="en-US" sz="1400" b="1" dirty="0"/>
              <a:t> </a:t>
            </a:r>
            <a:endParaRPr lang="en-US" sz="1400" dirty="0"/>
          </a:p>
          <a:p>
            <a:pPr lvl="0"/>
            <a:r>
              <a:rPr lang="en-US" sz="1400" dirty="0"/>
              <a:t>USNA established International Programs Office in 2005 with the express purpose of facilitating programs outside of the classroom to develop foreign language proficiency, regional understanding and cultural awareness and appreciation</a:t>
            </a:r>
          </a:p>
          <a:p>
            <a:r>
              <a:rPr lang="en-US" sz="1400" b="1" dirty="0"/>
              <a:t> </a:t>
            </a:r>
            <a:endParaRPr lang="en-US" sz="1400" dirty="0"/>
          </a:p>
          <a:p>
            <a:pPr lvl="0"/>
            <a:r>
              <a:rPr lang="en-US" sz="1400" dirty="0"/>
              <a:t>Semester study abroad program began in 2005.  </a:t>
            </a:r>
          </a:p>
          <a:p>
            <a:r>
              <a:rPr lang="en-US" sz="1400" dirty="0"/>
              <a:t> </a:t>
            </a:r>
          </a:p>
          <a:p>
            <a:pPr lvl="1"/>
            <a:r>
              <a:rPr lang="en-US" sz="1400" dirty="0"/>
              <a:t>Last year, 67 midshipmen participated in semester programs abroad, next year 80 midshipmen will participate in 18 countries.  Goal is 110 midshipmen by 2015.  </a:t>
            </a:r>
          </a:p>
          <a:p>
            <a:pPr lvl="1"/>
            <a:r>
              <a:rPr lang="en-US" sz="1400" dirty="0"/>
              <a:t>Foreign language proficiency is a must for foreign naval academies</a:t>
            </a:r>
          </a:p>
          <a:p>
            <a:pPr lvl="1"/>
            <a:r>
              <a:rPr lang="en-US" sz="1400" dirty="0"/>
              <a:t>New initiative this year, focus on sending STEM majors to ABET accredited programs, foreign language proficiency not a requirement.</a:t>
            </a:r>
          </a:p>
          <a:p>
            <a:pPr lvl="1"/>
            <a:r>
              <a:rPr lang="en-US" sz="1400" dirty="0"/>
              <a:t>Program eligibility is 2/C </a:t>
            </a:r>
            <a:r>
              <a:rPr lang="en-US" sz="1400" dirty="0" err="1"/>
              <a:t>midn</a:t>
            </a:r>
            <a:r>
              <a:rPr lang="en-US" sz="1400" dirty="0"/>
              <a:t> or first semester 1/C year</a:t>
            </a:r>
          </a:p>
          <a:p>
            <a:r>
              <a:rPr lang="en-US" sz="1400" dirty="0"/>
              <a:t> </a:t>
            </a:r>
          </a:p>
          <a:p>
            <a:pPr lvl="0"/>
            <a:r>
              <a:rPr lang="en-US" sz="1400" dirty="0"/>
              <a:t>Language Immersion programs.  4-6 week opportunities for midshipmen currently enrolled in a foreign language program.  </a:t>
            </a:r>
          </a:p>
          <a:p>
            <a:pPr lvl="1"/>
            <a:r>
              <a:rPr lang="en-US" sz="1400" dirty="0"/>
              <a:t>There are some programs specifically tailored specifically for STEM majors.  Spanish: two week class at USNA followed by four week program in Santander, Spain.  Arabic: four week class at USNA followed by three week program in Muscat, Oman.  China: two week class at USNA followed by four week program in China</a:t>
            </a:r>
          </a:p>
          <a:p>
            <a:pPr lvl="1"/>
            <a:r>
              <a:rPr lang="en-US" sz="1400" dirty="0"/>
              <a:t>Tailored for 3/C and 4/C midshipmen </a:t>
            </a:r>
            <a:r>
              <a:rPr lang="en-US" sz="1400" u="sng" dirty="0"/>
              <a:t>who are not enrolled</a:t>
            </a:r>
            <a:r>
              <a:rPr lang="en-US" sz="1400" dirty="0"/>
              <a:t> in foreign language courses</a:t>
            </a:r>
            <a:r>
              <a:rPr lang="en-US" sz="1400" dirty="0" smtClean="0"/>
              <a:t>.</a:t>
            </a:r>
            <a:endParaRPr lang="en-US" sz="1400" dirty="0"/>
          </a:p>
          <a:p>
            <a:r>
              <a:rPr lang="en-US" sz="1400" b="1" dirty="0"/>
              <a:t> </a:t>
            </a:r>
            <a:endParaRPr lang="en-US" sz="1400" dirty="0"/>
          </a:p>
          <a:p>
            <a:r>
              <a:rPr lang="en-US" sz="1400" b="1" dirty="0"/>
              <a:t> </a:t>
            </a:r>
            <a:endParaRPr lang="en-US" sz="1400" dirty="0"/>
          </a:p>
          <a:p>
            <a:r>
              <a:rPr lang="en-US" sz="1400" dirty="0"/>
              <a:t> </a:t>
            </a:r>
          </a:p>
        </p:txBody>
      </p:sp>
    </p:spTree>
    <p:extLst>
      <p:ext uri="{BB962C8B-B14F-4D97-AF65-F5344CB8AC3E}">
        <p14:creationId xmlns:p14="http://schemas.microsoft.com/office/powerpoint/2010/main" val="191984246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3"/>
          </p:nvPr>
        </p:nvSpPr>
        <p:spPr/>
        <p:txBody>
          <a:bodyPr>
            <a:normAutofit/>
          </a:bodyPr>
          <a:lstStyle/>
          <a:p>
            <a:pPr lvl="0"/>
            <a:r>
              <a:rPr lang="en-US" sz="1400" dirty="0"/>
              <a:t>Faculty-led programs. 10 day – 3 week opportunities for midshipmen.</a:t>
            </a:r>
          </a:p>
          <a:p>
            <a:pPr lvl="1"/>
            <a:r>
              <a:rPr lang="en-US" sz="1400" dirty="0"/>
              <a:t>No foreign language requirement</a:t>
            </a:r>
          </a:p>
          <a:p>
            <a:pPr lvl="1"/>
            <a:r>
              <a:rPr lang="en-US" sz="1400" dirty="0"/>
              <a:t>Programs vary year to year depending on what is proposed by faculty</a:t>
            </a:r>
          </a:p>
          <a:p>
            <a:pPr lvl="1"/>
            <a:r>
              <a:rPr lang="en-US" sz="1400" dirty="0"/>
              <a:t>Eligibility depends on focus of faculty member objectives but in some cases, plebes can apply</a:t>
            </a:r>
          </a:p>
          <a:p>
            <a:endParaRPr lang="en-US" sz="1400" dirty="0"/>
          </a:p>
          <a:p>
            <a:pPr lvl="0"/>
            <a:r>
              <a:rPr lang="en-US" sz="1400" dirty="0"/>
              <a:t>Professional Training. Four week opportunities with foreign navies</a:t>
            </a:r>
          </a:p>
          <a:p>
            <a:pPr lvl="1"/>
            <a:r>
              <a:rPr lang="en-US" sz="1400" dirty="0"/>
              <a:t>Sometimes foreign language proficiency required</a:t>
            </a:r>
          </a:p>
          <a:p>
            <a:pPr lvl="1"/>
            <a:r>
              <a:rPr lang="en-US" sz="1400" dirty="0"/>
              <a:t>Preference for upper class participation, rare for plebes to be selected</a:t>
            </a:r>
          </a:p>
          <a:p>
            <a:pPr marL="0" indent="0">
              <a:buNone/>
            </a:pPr>
            <a:r>
              <a:rPr lang="en-US" sz="1400" dirty="0"/>
              <a:t> </a:t>
            </a:r>
          </a:p>
          <a:p>
            <a:pPr lvl="0"/>
            <a:r>
              <a:rPr lang="en-US" sz="1400" dirty="0"/>
              <a:t>Participation not based on academic major (some exceptions exist for faculty led programs)</a:t>
            </a:r>
          </a:p>
          <a:p>
            <a:pPr marL="0" indent="0">
              <a:buNone/>
            </a:pPr>
            <a:r>
              <a:rPr lang="en-US" sz="1400" dirty="0"/>
              <a:t> </a:t>
            </a:r>
          </a:p>
          <a:p>
            <a:pPr lvl="0"/>
            <a:r>
              <a:rPr lang="en-US" sz="1400" dirty="0"/>
              <a:t>Since 2007, 42% of participants for all programs abroad have been STEM majors</a:t>
            </a:r>
          </a:p>
          <a:p>
            <a:pPr marL="0" indent="0">
              <a:buNone/>
            </a:pPr>
            <a:r>
              <a:rPr lang="en-US" sz="1400" dirty="0"/>
              <a:t> </a:t>
            </a:r>
          </a:p>
          <a:p>
            <a:r>
              <a:rPr lang="en-US" sz="1400" b="1" dirty="0"/>
              <a:t>Points of contact:</a:t>
            </a:r>
            <a:endParaRPr lang="en-US" sz="1400" dirty="0"/>
          </a:p>
          <a:p>
            <a:pPr marL="0" indent="0">
              <a:buNone/>
            </a:pPr>
            <a:r>
              <a:rPr lang="en-US" sz="1400" dirty="0" smtClean="0"/>
              <a:t>	Tim </a:t>
            </a:r>
            <a:r>
              <a:rPr lang="en-US" sz="1400" dirty="0" err="1"/>
              <a:t>Disher</a:t>
            </a:r>
            <a:r>
              <a:rPr lang="en-US" sz="1400" dirty="0"/>
              <a:t> – Director, IPO – </a:t>
            </a:r>
            <a:r>
              <a:rPr lang="en-US" sz="1400" u="sng" dirty="0">
                <a:hlinkClick r:id="rId2"/>
              </a:rPr>
              <a:t>disher@usna.edu</a:t>
            </a:r>
            <a:r>
              <a:rPr lang="en-US" sz="1400" dirty="0"/>
              <a:t> or 3-2981</a:t>
            </a:r>
          </a:p>
          <a:p>
            <a:pPr marL="0" indent="0">
              <a:buNone/>
            </a:pPr>
            <a:r>
              <a:rPr lang="en-US" sz="1400" dirty="0" smtClean="0"/>
              <a:t>	Angela </a:t>
            </a:r>
            <a:r>
              <a:rPr lang="en-US" sz="1400" dirty="0"/>
              <a:t>Yu – Deputy Director, IPO – </a:t>
            </a:r>
            <a:r>
              <a:rPr lang="en-US" sz="1400" u="sng" dirty="0">
                <a:hlinkClick r:id="rId3"/>
              </a:rPr>
              <a:t>akyu@usna.edu</a:t>
            </a:r>
            <a:r>
              <a:rPr lang="en-US" sz="1400" dirty="0"/>
              <a:t> or </a:t>
            </a:r>
            <a:r>
              <a:rPr lang="en-US" sz="1400" dirty="0" smtClean="0"/>
              <a:t>3-2993</a:t>
            </a:r>
            <a:endParaRPr lang="en-US" dirty="0"/>
          </a:p>
        </p:txBody>
      </p:sp>
      <p:sp>
        <p:nvSpPr>
          <p:cNvPr id="2" name="Title 1"/>
          <p:cNvSpPr>
            <a:spLocks noGrp="1"/>
          </p:cNvSpPr>
          <p:nvPr>
            <p:ph type="title"/>
          </p:nvPr>
        </p:nvSpPr>
        <p:spPr>
          <a:xfrm>
            <a:off x="457200" y="-6292"/>
            <a:ext cx="8686800" cy="1143000"/>
          </a:xfrm>
        </p:spPr>
        <p:txBody>
          <a:bodyPr/>
          <a:lstStyle/>
          <a:p>
            <a:r>
              <a:rPr lang="en-US" dirty="0" smtClean="0"/>
              <a:t>International Program Info (</a:t>
            </a:r>
            <a:r>
              <a:rPr lang="en-US" dirty="0" err="1" smtClean="0"/>
              <a:t>Cont</a:t>
            </a:r>
            <a:r>
              <a:rPr lang="en-US" dirty="0" smtClean="0"/>
              <a:t>) </a:t>
            </a:r>
            <a:endParaRPr lang="en-US" dirty="0"/>
          </a:p>
        </p:txBody>
      </p:sp>
    </p:spTree>
    <p:extLst>
      <p:ext uri="{BB962C8B-B14F-4D97-AF65-F5344CB8AC3E}">
        <p14:creationId xmlns:p14="http://schemas.microsoft.com/office/powerpoint/2010/main" val="152687929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186"/>
          <p:cNvSpPr txBox="1">
            <a:spLocks noChangeArrowheads="1"/>
          </p:cNvSpPr>
          <p:nvPr/>
        </p:nvSpPr>
        <p:spPr bwMode="auto">
          <a:xfrm>
            <a:off x="7313613" y="1676400"/>
            <a:ext cx="458787"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eaLnBrk="0" hangingPunct="0">
              <a:defRPr>
                <a:solidFill>
                  <a:schemeClr val="tx1"/>
                </a:solidFill>
                <a:latin typeface="Garamond" pitchFamily="18" charset="0"/>
                <a:cs typeface="Arial" charset="0"/>
              </a:defRPr>
            </a:lvl1pPr>
            <a:lvl2pPr marL="742950" indent="-285750" eaLnBrk="0" hangingPunct="0">
              <a:defRPr>
                <a:solidFill>
                  <a:schemeClr val="tx1"/>
                </a:solidFill>
                <a:latin typeface="Garamond" pitchFamily="18" charset="0"/>
                <a:cs typeface="Arial" charset="0"/>
              </a:defRPr>
            </a:lvl2pPr>
            <a:lvl3pPr marL="1143000" indent="-228600" eaLnBrk="0" hangingPunct="0">
              <a:defRPr>
                <a:solidFill>
                  <a:schemeClr val="tx1"/>
                </a:solidFill>
                <a:latin typeface="Garamond" pitchFamily="18" charset="0"/>
                <a:cs typeface="Arial" charset="0"/>
              </a:defRPr>
            </a:lvl3pPr>
            <a:lvl4pPr marL="1600200" indent="-228600" eaLnBrk="0" hangingPunct="0">
              <a:defRPr>
                <a:solidFill>
                  <a:schemeClr val="tx1"/>
                </a:solidFill>
                <a:latin typeface="Garamond" pitchFamily="18" charset="0"/>
                <a:cs typeface="Arial" charset="0"/>
              </a:defRPr>
            </a:lvl4pPr>
            <a:lvl5pPr marL="2057400" indent="-228600" eaLnBrk="0" hangingPunct="0">
              <a:defRPr>
                <a:solidFill>
                  <a:schemeClr val="tx1"/>
                </a:solidFill>
                <a:latin typeface="Garamond" pitchFamily="18" charset="0"/>
                <a:cs typeface="Arial" charset="0"/>
              </a:defRPr>
            </a:lvl5pPr>
            <a:lvl6pPr marL="2514600" indent="-228600" eaLnBrk="0" fontAlgn="base" hangingPunct="0">
              <a:spcBef>
                <a:spcPct val="0"/>
              </a:spcBef>
              <a:spcAft>
                <a:spcPct val="0"/>
              </a:spcAft>
              <a:defRPr>
                <a:solidFill>
                  <a:schemeClr val="tx1"/>
                </a:solidFill>
                <a:latin typeface="Garamond" pitchFamily="18" charset="0"/>
                <a:cs typeface="Arial" charset="0"/>
              </a:defRPr>
            </a:lvl6pPr>
            <a:lvl7pPr marL="2971800" indent="-228600" eaLnBrk="0" fontAlgn="base" hangingPunct="0">
              <a:spcBef>
                <a:spcPct val="0"/>
              </a:spcBef>
              <a:spcAft>
                <a:spcPct val="0"/>
              </a:spcAft>
              <a:defRPr>
                <a:solidFill>
                  <a:schemeClr val="tx1"/>
                </a:solidFill>
                <a:latin typeface="Garamond" pitchFamily="18" charset="0"/>
                <a:cs typeface="Arial" charset="0"/>
              </a:defRPr>
            </a:lvl7pPr>
            <a:lvl8pPr marL="3429000" indent="-228600" eaLnBrk="0" fontAlgn="base" hangingPunct="0">
              <a:spcBef>
                <a:spcPct val="0"/>
              </a:spcBef>
              <a:spcAft>
                <a:spcPct val="0"/>
              </a:spcAft>
              <a:defRPr>
                <a:solidFill>
                  <a:schemeClr val="tx1"/>
                </a:solidFill>
                <a:latin typeface="Garamond" pitchFamily="18" charset="0"/>
                <a:cs typeface="Arial" charset="0"/>
              </a:defRPr>
            </a:lvl8pPr>
            <a:lvl9pPr marL="3886200" indent="-228600" eaLnBrk="0" fontAlgn="base" hangingPunct="0">
              <a:spcBef>
                <a:spcPct val="0"/>
              </a:spcBef>
              <a:spcAft>
                <a:spcPct val="0"/>
              </a:spcAft>
              <a:defRPr>
                <a:solidFill>
                  <a:schemeClr val="tx1"/>
                </a:solidFill>
                <a:latin typeface="Garamond" pitchFamily="18" charset="0"/>
                <a:cs typeface="Arial" charset="0"/>
              </a:defRPr>
            </a:lvl9pPr>
          </a:lstStyle>
          <a:p>
            <a:pPr eaLnBrk="1" hangingPunct="1">
              <a:spcBef>
                <a:spcPct val="50000"/>
              </a:spcBef>
            </a:pPr>
            <a:endParaRPr lang="en-US">
              <a:latin typeface="Arial" charset="0"/>
            </a:endParaRPr>
          </a:p>
        </p:txBody>
      </p:sp>
      <p:sp>
        <p:nvSpPr>
          <p:cNvPr id="21507" name="Text Box 187"/>
          <p:cNvSpPr txBox="1">
            <a:spLocks noChangeArrowheads="1"/>
          </p:cNvSpPr>
          <p:nvPr/>
        </p:nvSpPr>
        <p:spPr bwMode="auto">
          <a:xfrm>
            <a:off x="1905000" y="1447800"/>
            <a:ext cx="58674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aramond" pitchFamily="18" charset="0"/>
                <a:cs typeface="Arial" charset="0"/>
              </a:defRPr>
            </a:lvl1pPr>
            <a:lvl2pPr marL="742950" indent="-285750" eaLnBrk="0" hangingPunct="0">
              <a:defRPr>
                <a:solidFill>
                  <a:schemeClr val="tx1"/>
                </a:solidFill>
                <a:latin typeface="Garamond" pitchFamily="18" charset="0"/>
                <a:cs typeface="Arial" charset="0"/>
              </a:defRPr>
            </a:lvl2pPr>
            <a:lvl3pPr marL="1143000" indent="-228600" eaLnBrk="0" hangingPunct="0">
              <a:defRPr>
                <a:solidFill>
                  <a:schemeClr val="tx1"/>
                </a:solidFill>
                <a:latin typeface="Garamond" pitchFamily="18" charset="0"/>
                <a:cs typeface="Arial" charset="0"/>
              </a:defRPr>
            </a:lvl3pPr>
            <a:lvl4pPr marL="1600200" indent="-228600" eaLnBrk="0" hangingPunct="0">
              <a:defRPr>
                <a:solidFill>
                  <a:schemeClr val="tx1"/>
                </a:solidFill>
                <a:latin typeface="Garamond" pitchFamily="18" charset="0"/>
                <a:cs typeface="Arial" charset="0"/>
              </a:defRPr>
            </a:lvl4pPr>
            <a:lvl5pPr marL="2057400" indent="-228600" eaLnBrk="0" hangingPunct="0">
              <a:defRPr>
                <a:solidFill>
                  <a:schemeClr val="tx1"/>
                </a:solidFill>
                <a:latin typeface="Garamond" pitchFamily="18" charset="0"/>
                <a:cs typeface="Arial" charset="0"/>
              </a:defRPr>
            </a:lvl5pPr>
            <a:lvl6pPr marL="2514600" indent="-228600" eaLnBrk="0" fontAlgn="base" hangingPunct="0">
              <a:spcBef>
                <a:spcPct val="0"/>
              </a:spcBef>
              <a:spcAft>
                <a:spcPct val="0"/>
              </a:spcAft>
              <a:defRPr>
                <a:solidFill>
                  <a:schemeClr val="tx1"/>
                </a:solidFill>
                <a:latin typeface="Garamond" pitchFamily="18" charset="0"/>
                <a:cs typeface="Arial" charset="0"/>
              </a:defRPr>
            </a:lvl6pPr>
            <a:lvl7pPr marL="2971800" indent="-228600" eaLnBrk="0" fontAlgn="base" hangingPunct="0">
              <a:spcBef>
                <a:spcPct val="0"/>
              </a:spcBef>
              <a:spcAft>
                <a:spcPct val="0"/>
              </a:spcAft>
              <a:defRPr>
                <a:solidFill>
                  <a:schemeClr val="tx1"/>
                </a:solidFill>
                <a:latin typeface="Garamond" pitchFamily="18" charset="0"/>
                <a:cs typeface="Arial" charset="0"/>
              </a:defRPr>
            </a:lvl7pPr>
            <a:lvl8pPr marL="3429000" indent="-228600" eaLnBrk="0" fontAlgn="base" hangingPunct="0">
              <a:spcBef>
                <a:spcPct val="0"/>
              </a:spcBef>
              <a:spcAft>
                <a:spcPct val="0"/>
              </a:spcAft>
              <a:defRPr>
                <a:solidFill>
                  <a:schemeClr val="tx1"/>
                </a:solidFill>
                <a:latin typeface="Garamond" pitchFamily="18" charset="0"/>
                <a:cs typeface="Arial" charset="0"/>
              </a:defRPr>
            </a:lvl8pPr>
            <a:lvl9pPr marL="3886200" indent="-228600" eaLnBrk="0" fontAlgn="base" hangingPunct="0">
              <a:spcBef>
                <a:spcPct val="0"/>
              </a:spcBef>
              <a:spcAft>
                <a:spcPct val="0"/>
              </a:spcAft>
              <a:defRPr>
                <a:solidFill>
                  <a:schemeClr val="tx1"/>
                </a:solidFill>
                <a:latin typeface="Garamond" pitchFamily="18" charset="0"/>
                <a:cs typeface="Arial" charset="0"/>
              </a:defRPr>
            </a:lvl9pPr>
          </a:lstStyle>
          <a:p>
            <a:pPr eaLnBrk="1" hangingPunct="1"/>
            <a:endParaRPr lang="en-US">
              <a:latin typeface="Arial" charset="0"/>
            </a:endParaRPr>
          </a:p>
        </p:txBody>
      </p:sp>
      <p:sp>
        <p:nvSpPr>
          <p:cNvPr id="21508" name="Text Box 365"/>
          <p:cNvSpPr txBox="1">
            <a:spLocks noChangeArrowheads="1"/>
          </p:cNvSpPr>
          <p:nvPr/>
        </p:nvSpPr>
        <p:spPr bwMode="auto">
          <a:xfrm>
            <a:off x="8482013" y="1654175"/>
            <a:ext cx="184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aramond" pitchFamily="18" charset="0"/>
                <a:cs typeface="Arial" charset="0"/>
              </a:defRPr>
            </a:lvl1pPr>
            <a:lvl2pPr marL="742950" indent="-285750" eaLnBrk="0" hangingPunct="0">
              <a:defRPr>
                <a:solidFill>
                  <a:schemeClr val="tx1"/>
                </a:solidFill>
                <a:latin typeface="Garamond" pitchFamily="18" charset="0"/>
                <a:cs typeface="Arial" charset="0"/>
              </a:defRPr>
            </a:lvl2pPr>
            <a:lvl3pPr marL="1143000" indent="-228600" eaLnBrk="0" hangingPunct="0">
              <a:defRPr>
                <a:solidFill>
                  <a:schemeClr val="tx1"/>
                </a:solidFill>
                <a:latin typeface="Garamond" pitchFamily="18" charset="0"/>
                <a:cs typeface="Arial" charset="0"/>
              </a:defRPr>
            </a:lvl3pPr>
            <a:lvl4pPr marL="1600200" indent="-228600" eaLnBrk="0" hangingPunct="0">
              <a:defRPr>
                <a:solidFill>
                  <a:schemeClr val="tx1"/>
                </a:solidFill>
                <a:latin typeface="Garamond" pitchFamily="18" charset="0"/>
                <a:cs typeface="Arial" charset="0"/>
              </a:defRPr>
            </a:lvl4pPr>
            <a:lvl5pPr marL="2057400" indent="-228600" eaLnBrk="0" hangingPunct="0">
              <a:defRPr>
                <a:solidFill>
                  <a:schemeClr val="tx1"/>
                </a:solidFill>
                <a:latin typeface="Garamond" pitchFamily="18" charset="0"/>
                <a:cs typeface="Arial" charset="0"/>
              </a:defRPr>
            </a:lvl5pPr>
            <a:lvl6pPr marL="2514600" indent="-228600" eaLnBrk="0" fontAlgn="base" hangingPunct="0">
              <a:spcBef>
                <a:spcPct val="0"/>
              </a:spcBef>
              <a:spcAft>
                <a:spcPct val="0"/>
              </a:spcAft>
              <a:defRPr>
                <a:solidFill>
                  <a:schemeClr val="tx1"/>
                </a:solidFill>
                <a:latin typeface="Garamond" pitchFamily="18" charset="0"/>
                <a:cs typeface="Arial" charset="0"/>
              </a:defRPr>
            </a:lvl6pPr>
            <a:lvl7pPr marL="2971800" indent="-228600" eaLnBrk="0" fontAlgn="base" hangingPunct="0">
              <a:spcBef>
                <a:spcPct val="0"/>
              </a:spcBef>
              <a:spcAft>
                <a:spcPct val="0"/>
              </a:spcAft>
              <a:defRPr>
                <a:solidFill>
                  <a:schemeClr val="tx1"/>
                </a:solidFill>
                <a:latin typeface="Garamond" pitchFamily="18" charset="0"/>
                <a:cs typeface="Arial" charset="0"/>
              </a:defRPr>
            </a:lvl7pPr>
            <a:lvl8pPr marL="3429000" indent="-228600" eaLnBrk="0" fontAlgn="base" hangingPunct="0">
              <a:spcBef>
                <a:spcPct val="0"/>
              </a:spcBef>
              <a:spcAft>
                <a:spcPct val="0"/>
              </a:spcAft>
              <a:defRPr>
                <a:solidFill>
                  <a:schemeClr val="tx1"/>
                </a:solidFill>
                <a:latin typeface="Garamond" pitchFamily="18" charset="0"/>
                <a:cs typeface="Arial" charset="0"/>
              </a:defRPr>
            </a:lvl8pPr>
            <a:lvl9pPr marL="3886200" indent="-228600" eaLnBrk="0" fontAlgn="base" hangingPunct="0">
              <a:spcBef>
                <a:spcPct val="0"/>
              </a:spcBef>
              <a:spcAft>
                <a:spcPct val="0"/>
              </a:spcAft>
              <a:defRPr>
                <a:solidFill>
                  <a:schemeClr val="tx1"/>
                </a:solidFill>
                <a:latin typeface="Garamond" pitchFamily="18" charset="0"/>
                <a:cs typeface="Arial" charset="0"/>
              </a:defRPr>
            </a:lvl9pPr>
          </a:lstStyle>
          <a:p>
            <a:pPr eaLnBrk="1" hangingPunct="1"/>
            <a:endParaRPr lang="en-US" b="1" i="1">
              <a:latin typeface="Arial" charset="0"/>
            </a:endParaRPr>
          </a:p>
        </p:txBody>
      </p:sp>
      <p:graphicFrame>
        <p:nvGraphicFramePr>
          <p:cNvPr id="69850" name="Group 1242"/>
          <p:cNvGraphicFramePr>
            <a:graphicFrameLocks noGrp="1"/>
          </p:cNvGraphicFramePr>
          <p:nvPr>
            <p:ph idx="13"/>
            <p:extLst>
              <p:ext uri="{D42A27DB-BD31-4B8C-83A1-F6EECF244321}">
                <p14:modId xmlns:p14="http://schemas.microsoft.com/office/powerpoint/2010/main" val="4090103678"/>
              </p:ext>
            </p:extLst>
          </p:nvPr>
        </p:nvGraphicFramePr>
        <p:xfrm>
          <a:off x="762000" y="1172743"/>
          <a:ext cx="7772401" cy="5685257"/>
        </p:xfrm>
        <a:graphic>
          <a:graphicData uri="http://schemas.openxmlformats.org/drawingml/2006/table">
            <a:tbl>
              <a:tblPr/>
              <a:tblGrid>
                <a:gridCol w="2245360"/>
                <a:gridCol w="4155440"/>
                <a:gridCol w="1371601"/>
              </a:tblGrid>
              <a:tr h="279133">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r>
                        <a:rPr kumimoji="0" lang="en-US" sz="1100" b="1" i="0" u="sng" strike="noStrike" cap="none" normalizeH="0" baseline="0" dirty="0" smtClean="0">
                          <a:ln>
                            <a:noFill/>
                          </a:ln>
                          <a:solidFill>
                            <a:schemeClr val="tx1"/>
                          </a:solidFill>
                          <a:effectLst/>
                          <a:latin typeface="Times New Roman" pitchFamily="18" charset="0"/>
                          <a:cs typeface="Arial" charset="0"/>
                        </a:rPr>
                        <a:t>Fall Semester Course</a:t>
                      </a:r>
                    </a:p>
                  </a:txBody>
                  <a:tcPr marL="86652" marR="86652" marT="40779" marB="40779"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r>
                        <a:rPr kumimoji="0" lang="en-US" sz="1100" b="1" i="0" u="sng" strike="noStrike" cap="none" normalizeH="0" baseline="0" dirty="0" smtClean="0">
                          <a:ln>
                            <a:noFill/>
                          </a:ln>
                          <a:solidFill>
                            <a:schemeClr val="tx1"/>
                          </a:solidFill>
                          <a:effectLst/>
                          <a:latin typeface="Times New Roman" pitchFamily="18" charset="0"/>
                          <a:cs typeface="Arial" charset="0"/>
                        </a:rPr>
                        <a:t>Spring Semester Course</a:t>
                      </a:r>
                    </a:p>
                  </a:txBody>
                  <a:tcPr marL="86652" marR="86652" marT="40779" marB="40779"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r>
                        <a:rPr kumimoji="0" lang="en-US" sz="1100" b="1" i="0" u="sng" strike="noStrike" cap="none" normalizeH="0" baseline="0" dirty="0" smtClean="0">
                          <a:ln>
                            <a:noFill/>
                          </a:ln>
                          <a:solidFill>
                            <a:schemeClr val="tx1"/>
                          </a:solidFill>
                          <a:effectLst/>
                          <a:latin typeface="Times New Roman" pitchFamily="18" charset="0"/>
                          <a:cs typeface="Arial" charset="0"/>
                        </a:rPr>
                        <a:t>Summer School</a:t>
                      </a:r>
                    </a:p>
                  </a:txBody>
                  <a:tcPr marL="86652" marR="86652" marT="40779" marB="40779"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51382">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r>
                        <a:rPr kumimoji="0" lang="en-US" sz="1100" b="1" i="0" u="none" strike="noStrike" cap="none" normalizeH="0" baseline="0" dirty="0" smtClean="0">
                          <a:ln>
                            <a:noFill/>
                          </a:ln>
                          <a:solidFill>
                            <a:schemeClr val="tx1"/>
                          </a:solidFill>
                          <a:effectLst/>
                          <a:latin typeface="Times New Roman" pitchFamily="18" charset="0"/>
                          <a:cs typeface="Arial" charset="0"/>
                        </a:rPr>
                        <a:t>SM005</a:t>
                      </a:r>
                    </a:p>
                  </a:txBody>
                  <a:tcPr marL="86652" marR="86652" marT="40779" marB="40779"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r>
                        <a:rPr kumimoji="0" lang="en-US" sz="1100" b="1" i="0" u="none" strike="noStrike" cap="none" normalizeH="0" baseline="0" dirty="0" smtClean="0">
                          <a:ln>
                            <a:noFill/>
                          </a:ln>
                          <a:solidFill>
                            <a:schemeClr val="tx1"/>
                          </a:solidFill>
                          <a:effectLst/>
                          <a:latin typeface="Times New Roman" pitchFamily="18" charset="0"/>
                          <a:cs typeface="Arial" charset="0"/>
                        </a:rPr>
                        <a:t>SM121A</a:t>
                      </a:r>
                    </a:p>
                  </a:txBody>
                  <a:tcPr marL="86652" marR="86652" marT="40779" marB="4077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r>
                        <a:rPr kumimoji="0" lang="en-US" sz="1100" b="1" i="0" u="none" strike="noStrike" cap="none" normalizeH="0" baseline="0" dirty="0" smtClean="0">
                          <a:ln>
                            <a:noFill/>
                          </a:ln>
                          <a:solidFill>
                            <a:schemeClr val="tx1"/>
                          </a:solidFill>
                          <a:effectLst/>
                          <a:latin typeface="Times New Roman" pitchFamily="18" charset="0"/>
                          <a:cs typeface="Arial" charset="0"/>
                        </a:rPr>
                        <a:t>Yes</a:t>
                      </a:r>
                    </a:p>
                  </a:txBody>
                  <a:tcPr marL="86652" marR="86652" marT="40779" marB="4077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37180">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r>
                        <a:rPr kumimoji="0" lang="en-US" sz="1100" b="1" i="0" u="none" strike="noStrike" cap="none" normalizeH="0" baseline="0" dirty="0" smtClean="0">
                          <a:ln>
                            <a:noFill/>
                          </a:ln>
                          <a:solidFill>
                            <a:schemeClr val="tx1"/>
                          </a:solidFill>
                          <a:effectLst/>
                          <a:latin typeface="Times New Roman" pitchFamily="18" charset="0"/>
                          <a:cs typeface="Arial" charset="0"/>
                        </a:rPr>
                        <a:t>SM121</a:t>
                      </a:r>
                    </a:p>
                  </a:txBody>
                  <a:tcPr marL="86652" marR="86652" marT="40779" marB="4077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r>
                        <a:rPr kumimoji="0" lang="en-US" sz="1100" b="1" i="0" u="none" strike="noStrike" cap="none" normalizeH="0" baseline="0" dirty="0" smtClean="0">
                          <a:ln>
                            <a:noFill/>
                          </a:ln>
                          <a:solidFill>
                            <a:schemeClr val="tx1"/>
                          </a:solidFill>
                          <a:effectLst/>
                          <a:latin typeface="Times New Roman" pitchFamily="18" charset="0"/>
                          <a:cs typeface="Arial" charset="0"/>
                        </a:rPr>
                        <a:t>SM122</a:t>
                      </a:r>
                    </a:p>
                  </a:txBody>
                  <a:tcPr marL="86652" marR="86652" marT="40779" marB="4077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endParaRPr kumimoji="0" lang="en-US" sz="1100" b="1" i="0" u="none" strike="noStrike" cap="none" normalizeH="0" baseline="0" dirty="0" smtClean="0">
                        <a:ln>
                          <a:noFill/>
                        </a:ln>
                        <a:solidFill>
                          <a:schemeClr val="tx1"/>
                        </a:solidFill>
                        <a:effectLst/>
                        <a:latin typeface="Times New Roman" pitchFamily="18" charset="0"/>
                        <a:cs typeface="Arial" charset="0"/>
                      </a:endParaRPr>
                    </a:p>
                  </a:txBody>
                  <a:tcPr marL="86652" marR="86652" marT="40779" marB="4077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37180">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r>
                        <a:rPr kumimoji="0" lang="en-US" sz="1100" b="1" i="0" u="none" strike="noStrike" cap="none" normalizeH="0" baseline="0" dirty="0" smtClean="0">
                          <a:ln>
                            <a:noFill/>
                          </a:ln>
                          <a:solidFill>
                            <a:schemeClr val="tx1"/>
                          </a:solidFill>
                          <a:effectLst/>
                          <a:latin typeface="Times New Roman" pitchFamily="18" charset="0"/>
                          <a:cs typeface="Arial" charset="0"/>
                        </a:rPr>
                        <a:t>SM131</a:t>
                      </a:r>
                    </a:p>
                  </a:txBody>
                  <a:tcPr marL="86652" marR="86652" marT="40779" marB="4077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r>
                        <a:rPr kumimoji="0" lang="en-US" sz="1100" b="1" i="0" u="none" strike="noStrike" cap="none" normalizeH="0" baseline="0" dirty="0" smtClean="0">
                          <a:ln>
                            <a:noFill/>
                          </a:ln>
                          <a:solidFill>
                            <a:schemeClr val="tx1"/>
                          </a:solidFill>
                          <a:effectLst/>
                          <a:latin typeface="Times New Roman" pitchFamily="18" charset="0"/>
                          <a:cs typeface="Arial" charset="0"/>
                        </a:rPr>
                        <a:t>SM122</a:t>
                      </a:r>
                    </a:p>
                  </a:txBody>
                  <a:tcPr marL="86652" marR="86652" marT="40779" marB="4077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endParaRPr kumimoji="0" lang="en-US" sz="1100" b="1" i="0" u="none" strike="noStrike" cap="none" normalizeH="0" baseline="0" dirty="0" smtClean="0">
                        <a:ln>
                          <a:noFill/>
                        </a:ln>
                        <a:solidFill>
                          <a:schemeClr val="tx1"/>
                        </a:solidFill>
                        <a:effectLst/>
                        <a:latin typeface="Times New Roman" pitchFamily="18" charset="0"/>
                        <a:cs typeface="Arial" charset="0"/>
                      </a:endParaRPr>
                    </a:p>
                  </a:txBody>
                  <a:tcPr marL="86652" marR="86652" marT="40779" marB="4077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37180">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r>
                        <a:rPr kumimoji="0" lang="en-US" sz="1100" b="1" i="0" u="none" strike="noStrike" cap="none" normalizeH="0" baseline="0" dirty="0" smtClean="0">
                          <a:ln>
                            <a:noFill/>
                          </a:ln>
                          <a:solidFill>
                            <a:schemeClr val="tx1"/>
                          </a:solidFill>
                          <a:effectLst/>
                          <a:latin typeface="Times New Roman" pitchFamily="18" charset="0"/>
                          <a:cs typeface="Arial" charset="0"/>
                        </a:rPr>
                        <a:t>SM122</a:t>
                      </a:r>
                    </a:p>
                  </a:txBody>
                  <a:tcPr marL="86652" marR="86652" marT="40779" marB="4077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r>
                        <a:rPr kumimoji="0" lang="en-US" sz="1100" b="1" i="0" u="none" strike="noStrike" cap="none" normalizeH="0" baseline="0" dirty="0" smtClean="0">
                          <a:ln>
                            <a:noFill/>
                          </a:ln>
                          <a:solidFill>
                            <a:schemeClr val="tx1"/>
                          </a:solidFill>
                          <a:effectLst/>
                          <a:latin typeface="Times New Roman" pitchFamily="18" charset="0"/>
                          <a:cs typeface="Arial" charset="0"/>
                        </a:rPr>
                        <a:t>SM221</a:t>
                      </a:r>
                    </a:p>
                  </a:txBody>
                  <a:tcPr marL="86652" marR="86652" marT="40779" marB="4077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endParaRPr kumimoji="0" lang="en-US" sz="1100" b="1" i="0" u="none" strike="noStrike" cap="none" normalizeH="0" baseline="0" dirty="0" smtClean="0">
                        <a:ln>
                          <a:noFill/>
                        </a:ln>
                        <a:solidFill>
                          <a:schemeClr val="tx1"/>
                        </a:solidFill>
                        <a:effectLst/>
                        <a:latin typeface="Times New Roman" pitchFamily="18" charset="0"/>
                        <a:cs typeface="Arial" charset="0"/>
                      </a:endParaRPr>
                    </a:p>
                  </a:txBody>
                  <a:tcPr marL="86652" marR="86652" marT="40779" marB="4077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37180">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r>
                        <a:rPr kumimoji="0" lang="en-US" sz="1100" b="1" i="0" u="none" strike="noStrike" cap="none" normalizeH="0" baseline="0" dirty="0" smtClean="0">
                          <a:ln>
                            <a:noFill/>
                          </a:ln>
                          <a:solidFill>
                            <a:schemeClr val="tx1"/>
                          </a:solidFill>
                          <a:effectLst/>
                          <a:latin typeface="Times New Roman" pitchFamily="18" charset="0"/>
                          <a:cs typeface="Arial" charset="0"/>
                        </a:rPr>
                        <a:t>SM122S</a:t>
                      </a:r>
                    </a:p>
                  </a:txBody>
                  <a:tcPr marL="86652" marR="86652" marT="40779" marB="4077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r>
                        <a:rPr kumimoji="0" lang="en-US" sz="1100" b="1" i="0" u="none" strike="noStrike" cap="none" normalizeH="0" baseline="0" dirty="0" smtClean="0">
                          <a:ln>
                            <a:noFill/>
                          </a:ln>
                          <a:solidFill>
                            <a:schemeClr val="tx1"/>
                          </a:solidFill>
                          <a:effectLst/>
                          <a:latin typeface="Times New Roman" pitchFamily="18" charset="0"/>
                          <a:cs typeface="Arial" charset="0"/>
                        </a:rPr>
                        <a:t>SM221</a:t>
                      </a:r>
                    </a:p>
                  </a:txBody>
                  <a:tcPr marL="86652" marR="86652" marT="40779" marB="4077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endParaRPr kumimoji="0" lang="en-US" sz="1100" b="1" i="0" u="none" strike="noStrike" cap="none" normalizeH="0" baseline="0" dirty="0" smtClean="0">
                        <a:ln>
                          <a:noFill/>
                        </a:ln>
                        <a:solidFill>
                          <a:schemeClr val="tx1"/>
                        </a:solidFill>
                        <a:effectLst/>
                        <a:latin typeface="Times New Roman" pitchFamily="18" charset="0"/>
                        <a:cs typeface="Arial" charset="0"/>
                      </a:endParaRPr>
                    </a:p>
                  </a:txBody>
                  <a:tcPr marL="86652" marR="86652" marT="40779" marB="4077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37180">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r>
                        <a:rPr kumimoji="0" lang="en-US" sz="1100" b="1" i="0" u="none" strike="noStrike" cap="none" normalizeH="0" baseline="0" dirty="0" smtClean="0">
                          <a:ln>
                            <a:noFill/>
                          </a:ln>
                          <a:solidFill>
                            <a:schemeClr val="tx1"/>
                          </a:solidFill>
                          <a:effectLst/>
                          <a:latin typeface="Times New Roman" pitchFamily="18" charset="0"/>
                          <a:cs typeface="Arial" charset="0"/>
                        </a:rPr>
                        <a:t>SM122X</a:t>
                      </a:r>
                    </a:p>
                  </a:txBody>
                  <a:tcPr marL="86652" marR="86652" marT="40779" marB="4077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r>
                        <a:rPr kumimoji="0" lang="en-US" sz="1100" b="1" i="0" u="none" strike="noStrike" cap="none" normalizeH="0" baseline="0" dirty="0" smtClean="0">
                          <a:ln>
                            <a:noFill/>
                          </a:ln>
                          <a:solidFill>
                            <a:schemeClr val="tx1"/>
                          </a:solidFill>
                          <a:effectLst/>
                          <a:latin typeface="Times New Roman" pitchFamily="18" charset="0"/>
                          <a:cs typeface="Arial" charset="0"/>
                        </a:rPr>
                        <a:t>SM221X</a:t>
                      </a:r>
                    </a:p>
                  </a:txBody>
                  <a:tcPr marL="86652" marR="86652" marT="40779" marB="4077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endParaRPr kumimoji="0" lang="en-US" sz="1100" b="1" i="0" u="none" strike="noStrike" cap="none" normalizeH="0" baseline="0" dirty="0" smtClean="0">
                        <a:ln>
                          <a:noFill/>
                        </a:ln>
                        <a:solidFill>
                          <a:schemeClr val="tx1"/>
                        </a:solidFill>
                        <a:effectLst/>
                        <a:latin typeface="Times New Roman" pitchFamily="18" charset="0"/>
                        <a:cs typeface="Arial" charset="0"/>
                      </a:endParaRPr>
                    </a:p>
                  </a:txBody>
                  <a:tcPr marL="86652" marR="86652" marT="40779" marB="4077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37180">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r>
                        <a:rPr kumimoji="0" lang="en-US" sz="1100" b="1" i="0" u="none" strike="noStrike" cap="none" normalizeH="0" baseline="0" dirty="0" smtClean="0">
                          <a:ln>
                            <a:noFill/>
                          </a:ln>
                          <a:solidFill>
                            <a:schemeClr val="tx1"/>
                          </a:solidFill>
                          <a:effectLst/>
                          <a:latin typeface="Times New Roman" pitchFamily="18" charset="0"/>
                          <a:cs typeface="Arial" charset="0"/>
                        </a:rPr>
                        <a:t>SM221P</a:t>
                      </a:r>
                    </a:p>
                  </a:txBody>
                  <a:tcPr marL="86652" marR="86652" marT="40779" marB="4077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r>
                        <a:rPr kumimoji="0" lang="en-US" sz="1100" b="1" i="0" u="none" strike="noStrike" cap="none" normalizeH="0" baseline="0" dirty="0" smtClean="0">
                          <a:ln>
                            <a:noFill/>
                          </a:ln>
                          <a:solidFill>
                            <a:schemeClr val="tx1"/>
                          </a:solidFill>
                          <a:effectLst/>
                          <a:latin typeface="Times New Roman" pitchFamily="18" charset="0"/>
                          <a:cs typeface="Arial" charset="0"/>
                        </a:rPr>
                        <a:t>SM212P  (Preferred)</a:t>
                      </a:r>
                    </a:p>
                  </a:txBody>
                  <a:tcPr marL="86652" marR="86652" marT="40779" marB="4077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endParaRPr kumimoji="0" lang="en-US" sz="1100" b="1" i="0" u="none" strike="noStrike" cap="none" normalizeH="0" baseline="0" dirty="0" smtClean="0">
                        <a:ln>
                          <a:noFill/>
                        </a:ln>
                        <a:solidFill>
                          <a:schemeClr val="tx1"/>
                        </a:solidFill>
                        <a:effectLst/>
                        <a:latin typeface="Times New Roman" pitchFamily="18" charset="0"/>
                        <a:cs typeface="Arial" charset="0"/>
                      </a:endParaRPr>
                    </a:p>
                  </a:txBody>
                  <a:tcPr marL="86652" marR="86652" marT="40779" marB="4077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37180">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r>
                        <a:rPr kumimoji="0" lang="en-US" altLang="ja-JP" sz="1100" b="1" i="0" u="none" strike="noStrike" cap="none" normalizeH="0" baseline="0" dirty="0" smtClean="0">
                          <a:ln>
                            <a:noFill/>
                          </a:ln>
                          <a:solidFill>
                            <a:schemeClr val="tx1"/>
                          </a:solidFill>
                          <a:effectLst/>
                          <a:latin typeface="Times New Roman" pitchFamily="18" charset="0"/>
                          <a:ea typeface="MS PGothic" pitchFamily="34" charset="-128"/>
                          <a:cs typeface="Arial" charset="0"/>
                        </a:rPr>
                        <a:t>SM212 or SM222</a:t>
                      </a:r>
                      <a:endParaRPr kumimoji="0" lang="en-US" sz="1100" b="1" i="0" u="none" strike="noStrike" cap="none" normalizeH="0" baseline="0" dirty="0" smtClean="0">
                        <a:ln>
                          <a:noFill/>
                        </a:ln>
                        <a:solidFill>
                          <a:schemeClr val="tx1"/>
                        </a:solidFill>
                        <a:effectLst/>
                        <a:latin typeface="Garamond" pitchFamily="18" charset="0"/>
                        <a:cs typeface="Arial" charset="0"/>
                      </a:endParaRPr>
                    </a:p>
                  </a:txBody>
                  <a:tcPr marL="86652" marR="86652" marT="40779" marB="4077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r>
                        <a:rPr kumimoji="0" lang="en-US" sz="1100" b="1" i="0" u="none" strike="noStrike" cap="none" normalizeH="0" baseline="0" dirty="0" smtClean="0">
                          <a:ln>
                            <a:noFill/>
                          </a:ln>
                          <a:solidFill>
                            <a:schemeClr val="tx1"/>
                          </a:solidFill>
                          <a:effectLst/>
                          <a:latin typeface="Times New Roman" pitchFamily="18" charset="0"/>
                          <a:cs typeface="Arial" charset="0"/>
                        </a:rPr>
                        <a:t>No Follow-On Course</a:t>
                      </a:r>
                    </a:p>
                  </a:txBody>
                  <a:tcPr marL="86652" marR="86652" marT="40779" marB="4077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endParaRPr kumimoji="0" lang="en-US" sz="1100" b="1" i="0" u="none" strike="noStrike" cap="none" normalizeH="0" baseline="0" dirty="0" smtClean="0">
                        <a:ln>
                          <a:noFill/>
                        </a:ln>
                        <a:solidFill>
                          <a:schemeClr val="tx1"/>
                        </a:solidFill>
                        <a:effectLst/>
                        <a:latin typeface="Times New Roman" pitchFamily="18" charset="0"/>
                        <a:cs typeface="Arial" charset="0"/>
                      </a:endParaRPr>
                    </a:p>
                  </a:txBody>
                  <a:tcPr marL="86652" marR="86652" marT="40779" marB="4077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37180">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r>
                        <a:rPr kumimoji="0" lang="en-US" sz="1100" b="1" i="0" u="none" strike="noStrike" cap="none" normalizeH="0" baseline="0" dirty="0" smtClean="0">
                          <a:ln>
                            <a:noFill/>
                          </a:ln>
                          <a:solidFill>
                            <a:schemeClr val="tx1"/>
                          </a:solidFill>
                          <a:effectLst/>
                          <a:latin typeface="Times New Roman" pitchFamily="18" charset="0"/>
                          <a:cs typeface="Arial" charset="0"/>
                        </a:rPr>
                        <a:t>SC111</a:t>
                      </a:r>
                    </a:p>
                  </a:txBody>
                  <a:tcPr marL="86652" marR="86652" marT="40779" marB="4077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r>
                        <a:rPr kumimoji="0" lang="en-US" sz="1100" b="1" i="0" u="none" strike="noStrike" cap="none" normalizeH="0" baseline="0" dirty="0" smtClean="0">
                          <a:ln>
                            <a:noFill/>
                          </a:ln>
                          <a:solidFill>
                            <a:schemeClr val="tx1"/>
                          </a:solidFill>
                          <a:effectLst/>
                          <a:latin typeface="Times New Roman" pitchFamily="18" charset="0"/>
                          <a:cs typeface="Arial" charset="0"/>
                        </a:rPr>
                        <a:t>SC112</a:t>
                      </a:r>
                    </a:p>
                  </a:txBody>
                  <a:tcPr marL="86652" marR="86652" marT="40779" marB="4077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endParaRPr kumimoji="0" lang="en-US" sz="1100" b="1" i="0" u="none" strike="noStrike" cap="none" normalizeH="0" baseline="0" dirty="0" smtClean="0">
                        <a:ln>
                          <a:noFill/>
                        </a:ln>
                        <a:solidFill>
                          <a:schemeClr val="tx1"/>
                        </a:solidFill>
                        <a:effectLst/>
                        <a:latin typeface="Times New Roman" pitchFamily="18" charset="0"/>
                        <a:cs typeface="Arial" charset="0"/>
                      </a:endParaRPr>
                    </a:p>
                  </a:txBody>
                  <a:tcPr marL="86652" marR="86652" marT="40779" marB="4077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4589">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r>
                        <a:rPr kumimoji="0" lang="en-US" sz="1100" b="1" i="0" u="none" strike="noStrike" cap="none" normalizeH="0" baseline="0" dirty="0" smtClean="0">
                          <a:ln>
                            <a:noFill/>
                          </a:ln>
                          <a:solidFill>
                            <a:schemeClr val="tx1"/>
                          </a:solidFill>
                          <a:effectLst/>
                          <a:latin typeface="Times New Roman" pitchFamily="18" charset="0"/>
                          <a:cs typeface="Arial" charset="0"/>
                        </a:rPr>
                        <a:t>SC151</a:t>
                      </a:r>
                    </a:p>
                  </a:txBody>
                  <a:tcPr marL="86652" marR="86652" marT="40779" marB="4077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r>
                        <a:rPr kumimoji="0" lang="en-US" sz="1100" b="1" i="0" u="none" strike="noStrike" cap="none" normalizeH="0" baseline="0" dirty="0" smtClean="0">
                          <a:ln>
                            <a:noFill/>
                          </a:ln>
                          <a:solidFill>
                            <a:schemeClr val="tx1"/>
                          </a:solidFill>
                          <a:effectLst/>
                          <a:latin typeface="Times New Roman" pitchFamily="18" charset="0"/>
                          <a:cs typeface="Arial" charset="0"/>
                        </a:rPr>
                        <a:t>HH215P, HE217, FP210, FP230, SI204,  FL or FREL</a:t>
                      </a:r>
                    </a:p>
                  </a:txBody>
                  <a:tcPr marL="86652" marR="86652" marT="40779" marB="4077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endParaRPr kumimoji="0" lang="en-US" sz="1100" b="1" i="0" u="none" strike="noStrike" cap="none" normalizeH="0" baseline="0" dirty="0" smtClean="0">
                        <a:ln>
                          <a:noFill/>
                        </a:ln>
                        <a:solidFill>
                          <a:schemeClr val="tx1"/>
                        </a:solidFill>
                        <a:effectLst/>
                        <a:latin typeface="Times New Roman" pitchFamily="18" charset="0"/>
                        <a:cs typeface="Arial" charset="0"/>
                      </a:endParaRPr>
                    </a:p>
                  </a:txBody>
                  <a:tcPr marL="86652" marR="86652" marT="40779" marB="4077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37180">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r>
                        <a:rPr kumimoji="0" lang="en-US" sz="1100" b="1" i="0" u="none" strike="noStrike" cap="none" normalizeH="0" baseline="0" dirty="0" smtClean="0">
                          <a:ln>
                            <a:noFill/>
                          </a:ln>
                          <a:solidFill>
                            <a:schemeClr val="tx1"/>
                          </a:solidFill>
                          <a:effectLst/>
                          <a:latin typeface="Times New Roman" pitchFamily="18" charset="0"/>
                          <a:cs typeface="Arial" charset="0"/>
                        </a:rPr>
                        <a:t>HE101</a:t>
                      </a:r>
                    </a:p>
                  </a:txBody>
                  <a:tcPr marL="86652" marR="86652" marT="40779" marB="4077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r>
                        <a:rPr kumimoji="0" lang="en-US" sz="1100" b="1" i="0" u="none" strike="noStrike" cap="none" normalizeH="0" baseline="0" dirty="0" smtClean="0">
                          <a:ln>
                            <a:noFill/>
                          </a:ln>
                          <a:solidFill>
                            <a:schemeClr val="tx1"/>
                          </a:solidFill>
                          <a:effectLst/>
                          <a:latin typeface="Times New Roman" pitchFamily="18" charset="0"/>
                          <a:cs typeface="Arial" charset="0"/>
                        </a:rPr>
                        <a:t>HE111W</a:t>
                      </a:r>
                    </a:p>
                  </a:txBody>
                  <a:tcPr marL="86652" marR="86652" marT="40779" marB="4077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r>
                        <a:rPr kumimoji="0" lang="en-US" sz="1100" b="1" i="0" u="none" strike="noStrike" cap="none" normalizeH="0" baseline="0" dirty="0" smtClean="0">
                          <a:ln>
                            <a:noFill/>
                          </a:ln>
                          <a:solidFill>
                            <a:schemeClr val="tx1"/>
                          </a:solidFill>
                          <a:effectLst/>
                          <a:latin typeface="Times New Roman" pitchFamily="18" charset="0"/>
                          <a:cs typeface="Arial" charset="0"/>
                        </a:rPr>
                        <a:t>No</a:t>
                      </a:r>
                    </a:p>
                  </a:txBody>
                  <a:tcPr marL="86652" marR="86652" marT="40779" marB="4077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37180">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r>
                        <a:rPr kumimoji="0" lang="en-US" sz="1100" b="1" i="0" u="none" strike="noStrike" cap="none" normalizeH="0" baseline="0" dirty="0" smtClean="0">
                          <a:ln>
                            <a:noFill/>
                          </a:ln>
                          <a:solidFill>
                            <a:schemeClr val="tx1"/>
                          </a:solidFill>
                          <a:effectLst/>
                          <a:latin typeface="Times New Roman" pitchFamily="18" charset="0"/>
                          <a:cs typeface="Arial" charset="0"/>
                        </a:rPr>
                        <a:t>HE111</a:t>
                      </a:r>
                    </a:p>
                  </a:txBody>
                  <a:tcPr marL="86652" marR="86652" marT="40779" marB="4077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r>
                        <a:rPr kumimoji="0" lang="en-US" sz="1100" b="1" i="0" u="none" strike="noStrike" cap="none" normalizeH="0" baseline="0" dirty="0" smtClean="0">
                          <a:ln>
                            <a:noFill/>
                          </a:ln>
                          <a:solidFill>
                            <a:schemeClr val="tx1"/>
                          </a:solidFill>
                          <a:effectLst/>
                          <a:latin typeface="Times New Roman" pitchFamily="18" charset="0"/>
                          <a:cs typeface="Arial" charset="0"/>
                        </a:rPr>
                        <a:t>HE112</a:t>
                      </a:r>
                    </a:p>
                  </a:txBody>
                  <a:tcPr marL="86652" marR="86652" marT="40779" marB="4077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endParaRPr kumimoji="0" lang="en-US" sz="1100" b="1" i="0" u="none" strike="noStrike" cap="none" normalizeH="0" baseline="0" dirty="0" smtClean="0">
                        <a:ln>
                          <a:noFill/>
                        </a:ln>
                        <a:solidFill>
                          <a:schemeClr val="tx1"/>
                        </a:solidFill>
                        <a:effectLst/>
                        <a:latin typeface="Times New Roman" pitchFamily="18" charset="0"/>
                        <a:cs typeface="Arial" charset="0"/>
                      </a:endParaRPr>
                    </a:p>
                  </a:txBody>
                  <a:tcPr marL="86652" marR="86652" marT="40779" marB="4077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37180">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r>
                        <a:rPr kumimoji="0" lang="en-US" sz="1100" b="1" i="0" u="none" strike="noStrike" cap="none" normalizeH="0" baseline="0" dirty="0" smtClean="0">
                          <a:ln>
                            <a:noFill/>
                          </a:ln>
                          <a:solidFill>
                            <a:schemeClr val="tx1"/>
                          </a:solidFill>
                          <a:effectLst/>
                          <a:latin typeface="Times New Roman" pitchFamily="18" charset="0"/>
                          <a:cs typeface="Arial" charset="0"/>
                        </a:rPr>
                        <a:t>HE111S</a:t>
                      </a:r>
                    </a:p>
                  </a:txBody>
                  <a:tcPr marL="86652" marR="86652" marT="40779" marB="4077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r>
                        <a:rPr kumimoji="0" lang="en-US" sz="1100" b="1" i="0" u="none" strike="noStrike" cap="none" normalizeH="0" baseline="0" dirty="0" smtClean="0">
                          <a:ln>
                            <a:noFill/>
                          </a:ln>
                          <a:solidFill>
                            <a:schemeClr val="tx1"/>
                          </a:solidFill>
                          <a:effectLst/>
                          <a:latin typeface="Times New Roman" pitchFamily="18" charset="0"/>
                          <a:cs typeface="Arial" charset="0"/>
                        </a:rPr>
                        <a:t>HE112S</a:t>
                      </a:r>
                    </a:p>
                  </a:txBody>
                  <a:tcPr marL="86652" marR="86652" marT="40779" marB="4077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endParaRPr kumimoji="0" lang="en-US" sz="1100" b="1" i="0" u="none" strike="noStrike" cap="none" normalizeH="0" baseline="0" dirty="0" smtClean="0">
                        <a:ln>
                          <a:noFill/>
                        </a:ln>
                        <a:solidFill>
                          <a:schemeClr val="tx1"/>
                        </a:solidFill>
                        <a:effectLst/>
                        <a:latin typeface="Times New Roman" pitchFamily="18" charset="0"/>
                        <a:cs typeface="Arial" charset="0"/>
                      </a:endParaRPr>
                    </a:p>
                  </a:txBody>
                  <a:tcPr marL="86652" marR="86652" marT="40779" marB="4077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4589">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r>
                        <a:rPr kumimoji="0" lang="en-US" sz="1100" b="1" i="0" u="none" strike="noStrike" cap="none" normalizeH="0" baseline="0" dirty="0" smtClean="0">
                          <a:ln>
                            <a:noFill/>
                          </a:ln>
                          <a:solidFill>
                            <a:schemeClr val="tx1"/>
                          </a:solidFill>
                          <a:effectLst/>
                          <a:latin typeface="Times New Roman" pitchFamily="18" charset="0"/>
                          <a:cs typeface="Arial" charset="0"/>
                        </a:rPr>
                        <a:t>HE112V</a:t>
                      </a:r>
                    </a:p>
                  </a:txBody>
                  <a:tcPr marL="86652" marR="86652" marT="40779" marB="4077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r>
                        <a:rPr kumimoji="0" lang="en-US" sz="1100" b="1" i="0" u="none" strike="noStrike" cap="none" normalizeH="0" baseline="0" dirty="0" smtClean="0">
                          <a:ln>
                            <a:noFill/>
                          </a:ln>
                          <a:solidFill>
                            <a:schemeClr val="tx1"/>
                          </a:solidFill>
                          <a:effectLst/>
                          <a:latin typeface="Times New Roman" pitchFamily="18" charset="0"/>
                          <a:cs typeface="Arial" charset="0"/>
                        </a:rPr>
                        <a:t>HH215P (Preferred), HE217, FP210, FP230, SI204,  FL or FREL</a:t>
                      </a:r>
                    </a:p>
                  </a:txBody>
                  <a:tcPr marL="86652" marR="86652" marT="40779" marB="4077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endParaRPr kumimoji="0" lang="en-US" sz="1100" b="1" i="0" u="none" strike="noStrike" cap="none" normalizeH="0" baseline="0" dirty="0" smtClean="0">
                        <a:ln>
                          <a:noFill/>
                        </a:ln>
                        <a:solidFill>
                          <a:schemeClr val="tx1"/>
                        </a:solidFill>
                        <a:effectLst/>
                        <a:latin typeface="Times New Roman" pitchFamily="18" charset="0"/>
                        <a:cs typeface="Arial" charset="0"/>
                      </a:endParaRPr>
                    </a:p>
                  </a:txBody>
                  <a:tcPr marL="86652" marR="86652" marT="40779" marB="4077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37180">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r>
                        <a:rPr kumimoji="0" lang="en-US" sz="1100" b="1" i="0" u="none" strike="noStrike" cap="none" normalizeH="0" baseline="0" dirty="0" smtClean="0">
                          <a:ln>
                            <a:noFill/>
                          </a:ln>
                          <a:solidFill>
                            <a:schemeClr val="tx1"/>
                          </a:solidFill>
                          <a:effectLst/>
                          <a:latin typeface="Times New Roman" pitchFamily="18" charset="0"/>
                          <a:cs typeface="Arial" charset="0"/>
                        </a:rPr>
                        <a:t>FP130/FP130X</a:t>
                      </a:r>
                    </a:p>
                  </a:txBody>
                  <a:tcPr marL="86652" marR="86652" marT="40779" marB="4077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r>
                        <a:rPr kumimoji="0" lang="en-US" sz="1100" b="1" i="0" u="none" strike="noStrike" cap="none" normalizeH="0" baseline="0" dirty="0" smtClean="0">
                          <a:ln>
                            <a:noFill/>
                          </a:ln>
                          <a:solidFill>
                            <a:schemeClr val="tx1"/>
                          </a:solidFill>
                          <a:effectLst/>
                          <a:latin typeface="Times New Roman" pitchFamily="18" charset="0"/>
                          <a:cs typeface="Arial" charset="0"/>
                        </a:rPr>
                        <a:t>HH104 or HH104X</a:t>
                      </a:r>
                    </a:p>
                  </a:txBody>
                  <a:tcPr marL="86652" marR="86652" marT="40779" marB="4077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endParaRPr kumimoji="0" lang="en-US" sz="1100" b="1" i="0" u="none" strike="noStrike" cap="none" normalizeH="0" baseline="0" dirty="0" smtClean="0">
                        <a:ln>
                          <a:noFill/>
                        </a:ln>
                        <a:solidFill>
                          <a:schemeClr val="tx1"/>
                        </a:solidFill>
                        <a:effectLst/>
                        <a:latin typeface="Times New Roman" pitchFamily="18" charset="0"/>
                        <a:cs typeface="Arial" charset="0"/>
                      </a:endParaRPr>
                    </a:p>
                  </a:txBody>
                  <a:tcPr marL="86652" marR="86652" marT="40779" marB="4077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37180">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r>
                        <a:rPr kumimoji="0" lang="en-US" sz="1100" b="1" i="0" u="none" strike="noStrike" cap="none" normalizeH="0" baseline="0" dirty="0" smtClean="0">
                          <a:ln>
                            <a:noFill/>
                          </a:ln>
                          <a:solidFill>
                            <a:schemeClr val="tx1"/>
                          </a:solidFill>
                          <a:effectLst/>
                          <a:latin typeface="Times New Roman" pitchFamily="18" charset="0"/>
                          <a:cs typeface="Arial" charset="0"/>
                        </a:rPr>
                        <a:t>HH104</a:t>
                      </a:r>
                    </a:p>
                  </a:txBody>
                  <a:tcPr marL="86652" marR="86652" marT="40779" marB="4077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r>
                        <a:rPr kumimoji="0" lang="en-US" sz="1100" b="1" i="0" u="none" strike="noStrike" cap="none" normalizeH="0" baseline="0" dirty="0" smtClean="0">
                          <a:ln>
                            <a:noFill/>
                          </a:ln>
                          <a:solidFill>
                            <a:schemeClr val="tx1"/>
                          </a:solidFill>
                          <a:effectLst/>
                          <a:latin typeface="Times New Roman" pitchFamily="18" charset="0"/>
                          <a:cs typeface="Arial" charset="0"/>
                        </a:rPr>
                        <a:t>FP130 </a:t>
                      </a:r>
                    </a:p>
                  </a:txBody>
                  <a:tcPr marL="86652" marR="86652" marT="40779" marB="4077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endParaRPr kumimoji="0" lang="en-US" sz="1100" b="1" i="0" u="none" strike="noStrike" cap="none" normalizeH="0" baseline="0" dirty="0" smtClean="0">
                        <a:ln>
                          <a:noFill/>
                        </a:ln>
                        <a:solidFill>
                          <a:schemeClr val="tx1"/>
                        </a:solidFill>
                        <a:effectLst/>
                        <a:latin typeface="Times New Roman" pitchFamily="18" charset="0"/>
                        <a:cs typeface="Arial" charset="0"/>
                      </a:endParaRPr>
                    </a:p>
                  </a:txBody>
                  <a:tcPr marL="86652" marR="86652" marT="40779" marB="4077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37180">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r>
                        <a:rPr kumimoji="0" lang="en-US" sz="1100" b="1" i="0" u="none" strike="noStrike" cap="none" normalizeH="0" baseline="0" dirty="0" smtClean="0">
                          <a:ln>
                            <a:noFill/>
                          </a:ln>
                          <a:solidFill>
                            <a:schemeClr val="tx1"/>
                          </a:solidFill>
                          <a:effectLst/>
                          <a:latin typeface="Times New Roman" pitchFamily="18" charset="0"/>
                          <a:cs typeface="Arial" charset="0"/>
                        </a:rPr>
                        <a:t>NL110 </a:t>
                      </a:r>
                    </a:p>
                  </a:txBody>
                  <a:tcPr marL="86652" marR="86652" marT="40779" marB="4077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r>
                        <a:rPr kumimoji="0" lang="en-US" sz="1100" b="1" i="0" u="none" strike="noStrike" cap="none" normalizeH="0" baseline="0" dirty="0" smtClean="0">
                          <a:ln>
                            <a:noFill/>
                          </a:ln>
                          <a:solidFill>
                            <a:schemeClr val="tx1"/>
                          </a:solidFill>
                          <a:effectLst/>
                          <a:latin typeface="Times New Roman" pitchFamily="18" charset="0"/>
                          <a:cs typeface="Arial" charset="0"/>
                        </a:rPr>
                        <a:t>SI110  (Approx. half  the Class)</a:t>
                      </a:r>
                    </a:p>
                  </a:txBody>
                  <a:tcPr marL="86652" marR="86652" marT="40779" marB="4077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endParaRPr kumimoji="0" lang="en-US" sz="1100" b="1" i="0" u="none" strike="noStrike" cap="none" normalizeH="0" baseline="0" dirty="0" smtClean="0">
                        <a:ln>
                          <a:noFill/>
                        </a:ln>
                        <a:solidFill>
                          <a:schemeClr val="tx1"/>
                        </a:solidFill>
                        <a:effectLst/>
                        <a:latin typeface="Times New Roman" pitchFamily="18" charset="0"/>
                        <a:cs typeface="Arial" charset="0"/>
                      </a:endParaRPr>
                    </a:p>
                  </a:txBody>
                  <a:tcPr marL="86652" marR="86652" marT="40779" marB="4077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37180">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r>
                        <a:rPr kumimoji="0" lang="en-US" sz="1100" b="1" i="0" u="none" strike="noStrike" cap="none" normalizeH="0" baseline="0" dirty="0" smtClean="0">
                          <a:ln>
                            <a:noFill/>
                          </a:ln>
                          <a:solidFill>
                            <a:schemeClr val="tx1"/>
                          </a:solidFill>
                          <a:effectLst/>
                          <a:latin typeface="Times New Roman" pitchFamily="18" charset="0"/>
                          <a:cs typeface="Arial" charset="0"/>
                        </a:rPr>
                        <a:t>NS101</a:t>
                      </a:r>
                    </a:p>
                  </a:txBody>
                  <a:tcPr marL="86652" marR="86652" marT="40779" marB="4077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r>
                        <a:rPr kumimoji="0" lang="en-US" sz="1100" b="1" i="0" u="none" strike="noStrike" cap="none" normalizeH="0" baseline="0" dirty="0" smtClean="0">
                          <a:ln>
                            <a:noFill/>
                          </a:ln>
                          <a:solidFill>
                            <a:schemeClr val="tx1"/>
                          </a:solidFill>
                          <a:effectLst/>
                          <a:latin typeface="Times New Roman" pitchFamily="18" charset="0"/>
                          <a:cs typeface="Arial" charset="0"/>
                        </a:rPr>
                        <a:t>SI110 (Approx. half the Class)</a:t>
                      </a:r>
                    </a:p>
                  </a:txBody>
                  <a:tcPr marL="86652" marR="86652" marT="40779" marB="4077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endParaRPr kumimoji="0" lang="en-US" sz="1100" b="1" i="0" u="none" strike="noStrike" cap="none" normalizeH="0" baseline="0" dirty="0" smtClean="0">
                        <a:ln>
                          <a:noFill/>
                        </a:ln>
                        <a:solidFill>
                          <a:schemeClr val="tx1"/>
                        </a:solidFill>
                        <a:effectLst/>
                        <a:latin typeface="Times New Roman" pitchFamily="18" charset="0"/>
                        <a:cs typeface="Arial" charset="0"/>
                      </a:endParaRPr>
                    </a:p>
                  </a:txBody>
                  <a:tcPr marL="86652" marR="86652" marT="40779" marB="4077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37180">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r>
                        <a:rPr kumimoji="0" lang="en-US" sz="1100" b="1"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SI110</a:t>
                      </a:r>
                    </a:p>
                  </a:txBody>
                  <a:tcPr marL="86652" marR="86652" marT="40779" marB="40779"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r>
                        <a:rPr kumimoji="0" lang="en-US" sz="1100" b="1"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NL110 &amp; NS101 (Approx. half the Class)</a:t>
                      </a:r>
                    </a:p>
                  </a:txBody>
                  <a:tcPr marL="86652" marR="86652" marT="40779" marB="4077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endParaRPr kumimoji="0" lang="en-US" sz="1100" b="1"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endParaRPr>
                    </a:p>
                  </a:txBody>
                  <a:tcPr marL="86652" marR="86652" marT="40779" marB="4077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37180">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r>
                        <a:rPr kumimoji="0" lang="en-US" sz="1100" b="1" i="0" u="none" strike="noStrike" cap="none" normalizeH="0" baseline="0" dirty="0" smtClean="0">
                          <a:ln>
                            <a:noFill/>
                          </a:ln>
                          <a:solidFill>
                            <a:schemeClr val="tx1"/>
                          </a:solidFill>
                          <a:effectLst/>
                          <a:latin typeface="Times New Roman" pitchFamily="18" charset="0"/>
                          <a:cs typeface="Arial" charset="0"/>
                        </a:rPr>
                        <a:t>PE101</a:t>
                      </a:r>
                    </a:p>
                  </a:txBody>
                  <a:tcPr marL="86652" marR="86652" marT="40779" marB="4077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r>
                        <a:rPr kumimoji="0" lang="en-US" sz="1100" b="1" i="0" u="none" strike="noStrike" cap="none" normalizeH="0" baseline="0" dirty="0" smtClean="0">
                          <a:ln>
                            <a:noFill/>
                          </a:ln>
                          <a:solidFill>
                            <a:schemeClr val="tx1"/>
                          </a:solidFill>
                          <a:effectLst/>
                          <a:latin typeface="Times New Roman" pitchFamily="18" charset="0"/>
                          <a:cs typeface="Arial" charset="0"/>
                        </a:rPr>
                        <a:t>PE102</a:t>
                      </a:r>
                    </a:p>
                  </a:txBody>
                  <a:tcPr marL="86652" marR="86652" marT="40779" marB="4077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endParaRPr kumimoji="0" lang="en-US" sz="1100" b="1" i="0" u="none" strike="noStrike" cap="none" normalizeH="0" baseline="0" dirty="0" smtClean="0">
                        <a:ln>
                          <a:noFill/>
                        </a:ln>
                        <a:solidFill>
                          <a:schemeClr val="tx1"/>
                        </a:solidFill>
                        <a:effectLst/>
                        <a:latin typeface="Times New Roman" pitchFamily="18" charset="0"/>
                        <a:cs typeface="Arial" charset="0"/>
                      </a:endParaRPr>
                    </a:p>
                  </a:txBody>
                  <a:tcPr marL="86652" marR="86652" marT="40779" marB="4077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37180">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r>
                        <a:rPr kumimoji="0" lang="en-US" sz="1100" b="1" i="0" u="none" strike="noStrike" cap="none" normalizeH="0" baseline="0" dirty="0" smtClean="0">
                          <a:ln>
                            <a:noFill/>
                          </a:ln>
                          <a:solidFill>
                            <a:schemeClr val="tx1"/>
                          </a:solidFill>
                          <a:effectLst/>
                          <a:latin typeface="Times New Roman" pitchFamily="18" charset="0"/>
                          <a:cs typeface="Arial" charset="0"/>
                        </a:rPr>
                        <a:t>PE111</a:t>
                      </a:r>
                    </a:p>
                  </a:txBody>
                  <a:tcPr marL="86652" marR="86652" marT="40779" marB="4077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r>
                        <a:rPr kumimoji="0" lang="en-US" sz="1100" b="1" i="0" u="none" strike="noStrike" cap="none" normalizeH="0" baseline="0" dirty="0" smtClean="0">
                          <a:ln>
                            <a:noFill/>
                          </a:ln>
                          <a:solidFill>
                            <a:schemeClr val="tx1"/>
                          </a:solidFill>
                          <a:effectLst/>
                          <a:latin typeface="Times New Roman" pitchFamily="18" charset="0"/>
                          <a:cs typeface="Arial" charset="0"/>
                        </a:rPr>
                        <a:t>PE102</a:t>
                      </a:r>
                    </a:p>
                  </a:txBody>
                  <a:tcPr marL="86652" marR="86652" marT="40779" marB="4077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
                          <a:schemeClr val="hlink"/>
                        </a:buClr>
                        <a:buSzPct val="70000"/>
                        <a:buFont typeface="Wingdings" pitchFamily="2" charset="2"/>
                        <a:buNone/>
                        <a:tabLst/>
                      </a:pPr>
                      <a:endParaRPr kumimoji="0" lang="en-US" sz="1100" b="1" i="0" u="none" strike="noStrike" cap="none" normalizeH="0" baseline="0" dirty="0" smtClean="0">
                        <a:ln>
                          <a:noFill/>
                        </a:ln>
                        <a:solidFill>
                          <a:schemeClr val="tx1"/>
                        </a:solidFill>
                        <a:effectLst/>
                        <a:latin typeface="Times New Roman" pitchFamily="18" charset="0"/>
                        <a:cs typeface="Arial" charset="0"/>
                      </a:endParaRPr>
                    </a:p>
                  </a:txBody>
                  <a:tcPr marL="86652" marR="86652" marT="40779" marB="4077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3" name="Title 2"/>
          <p:cNvSpPr>
            <a:spLocks noGrp="1"/>
          </p:cNvSpPr>
          <p:nvPr>
            <p:ph type="title"/>
          </p:nvPr>
        </p:nvSpPr>
        <p:spPr/>
        <p:txBody>
          <a:bodyPr/>
          <a:lstStyle/>
          <a:p>
            <a:r>
              <a:rPr lang="en-US" dirty="0" smtClean="0"/>
              <a:t>Preregistration Guide 2020</a:t>
            </a:r>
            <a:endParaRPr lang="en-US" dirty="0"/>
          </a:p>
        </p:txBody>
      </p:sp>
    </p:spTree>
    <p:extLst>
      <p:ext uri="{BB962C8B-B14F-4D97-AF65-F5344CB8AC3E}">
        <p14:creationId xmlns:p14="http://schemas.microsoft.com/office/powerpoint/2010/main" val="4759867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5"/>
          <p:cNvPicPr>
            <a:picLocks noChangeAspect="1" noChangeArrowheads="1"/>
          </p:cNvPicPr>
          <p:nvPr/>
        </p:nvPicPr>
        <p:blipFill>
          <a:blip r:embed="rId3" cstate="print">
            <a:lum bright="70000" contrast="-70000"/>
          </a:blip>
          <a:srcRect/>
          <a:stretch>
            <a:fillRect/>
          </a:stretch>
        </p:blipFill>
        <p:spPr bwMode="auto">
          <a:xfrm>
            <a:off x="0" y="1352550"/>
            <a:ext cx="9144000" cy="4648200"/>
          </a:xfrm>
          <a:prstGeom prst="rect">
            <a:avLst/>
          </a:prstGeom>
          <a:noFill/>
          <a:ln w="9525">
            <a:noFill/>
            <a:miter lim="800000"/>
            <a:headEnd/>
            <a:tailEnd/>
          </a:ln>
        </p:spPr>
      </p:pic>
      <p:sp>
        <p:nvSpPr>
          <p:cNvPr id="4" name="Content Placeholder 3"/>
          <p:cNvSpPr>
            <a:spLocks noGrp="1"/>
          </p:cNvSpPr>
          <p:nvPr>
            <p:ph idx="13"/>
          </p:nvPr>
        </p:nvSpPr>
        <p:spPr>
          <a:xfrm>
            <a:off x="762000" y="1447800"/>
            <a:ext cx="7772400" cy="5469464"/>
          </a:xfrm>
        </p:spPr>
        <p:txBody>
          <a:bodyPr>
            <a:normAutofit lnSpcReduction="10000"/>
          </a:bodyPr>
          <a:lstStyle/>
          <a:p>
            <a:pPr marL="0" indent="0" algn="ctr">
              <a:buNone/>
            </a:pPr>
            <a:r>
              <a:rPr lang="en-US" dirty="0"/>
              <a:t>To develop midshipmen </a:t>
            </a:r>
          </a:p>
          <a:p>
            <a:pPr marL="0" indent="0" algn="ctr">
              <a:buNone/>
            </a:pPr>
            <a:r>
              <a:rPr lang="en-US" b="1" dirty="0">
                <a:solidFill>
                  <a:srgbClr val="FF0000"/>
                </a:solidFill>
              </a:rPr>
              <a:t>morally, mentally, and physically </a:t>
            </a:r>
          </a:p>
          <a:p>
            <a:pPr marL="0" indent="0" algn="ctr">
              <a:buNone/>
            </a:pPr>
            <a:r>
              <a:rPr lang="en-US" dirty="0"/>
              <a:t>and to imbue them with the </a:t>
            </a:r>
          </a:p>
          <a:p>
            <a:pPr marL="0" indent="0" algn="ctr">
              <a:buNone/>
            </a:pPr>
            <a:r>
              <a:rPr lang="en-US" dirty="0"/>
              <a:t>highest ideals of duty, honor and loyalty </a:t>
            </a:r>
          </a:p>
          <a:p>
            <a:pPr marL="0" indent="0" algn="ctr">
              <a:buNone/>
            </a:pPr>
            <a:r>
              <a:rPr lang="en-US" dirty="0"/>
              <a:t>in order to graduate leaders who are </a:t>
            </a:r>
          </a:p>
          <a:p>
            <a:pPr marL="0" indent="0" algn="ctr">
              <a:buNone/>
            </a:pPr>
            <a:r>
              <a:rPr lang="en-US" dirty="0"/>
              <a:t>dedicated to a career of naval service and </a:t>
            </a:r>
            <a:br>
              <a:rPr lang="en-US" dirty="0"/>
            </a:br>
            <a:r>
              <a:rPr lang="en-US" dirty="0"/>
              <a:t>have potential for future development in </a:t>
            </a:r>
          </a:p>
          <a:p>
            <a:pPr marL="0" indent="0" algn="ctr">
              <a:buNone/>
            </a:pPr>
            <a:r>
              <a:rPr lang="en-US" dirty="0"/>
              <a:t>mind and character to assume the </a:t>
            </a:r>
          </a:p>
          <a:p>
            <a:pPr marL="0" indent="0" algn="ctr">
              <a:buNone/>
            </a:pPr>
            <a:r>
              <a:rPr lang="en-US" dirty="0"/>
              <a:t>highest responsibilities of command, citizenship and government</a:t>
            </a:r>
            <a:r>
              <a:rPr lang="en-US" dirty="0" smtClean="0"/>
              <a:t>.</a:t>
            </a:r>
            <a:endParaRPr lang="en-US" dirty="0"/>
          </a:p>
        </p:txBody>
      </p:sp>
      <p:sp>
        <p:nvSpPr>
          <p:cNvPr id="2895874" name="Rectangle 2"/>
          <p:cNvSpPr>
            <a:spLocks noGrp="1" noChangeArrowheads="1"/>
          </p:cNvSpPr>
          <p:nvPr>
            <p:ph type="title"/>
          </p:nvPr>
        </p:nvSpPr>
        <p:spPr/>
        <p:txBody>
          <a:bodyPr/>
          <a:lstStyle/>
          <a:p>
            <a:r>
              <a:rPr lang="en-US" smtClean="0"/>
              <a:t>Naval Academy Mission</a:t>
            </a:r>
            <a:endParaRPr lang="en-US"/>
          </a:p>
        </p:txBody>
      </p:sp>
    </p:spTree>
    <p:extLst>
      <p:ext uri="{BB962C8B-B14F-4D97-AF65-F5344CB8AC3E}">
        <p14:creationId xmlns:p14="http://schemas.microsoft.com/office/powerpoint/2010/main" val="257609080"/>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Placeholder 3"/>
          <p:cNvGraphicFramePr>
            <a:graphicFrameLocks noGrp="1"/>
          </p:cNvGraphicFramePr>
          <p:nvPr>
            <p:ph idx="13"/>
            <p:extLst>
              <p:ext uri="{D42A27DB-BD31-4B8C-83A1-F6EECF244321}">
                <p14:modId xmlns:p14="http://schemas.microsoft.com/office/powerpoint/2010/main" val="507278965"/>
              </p:ext>
            </p:extLst>
          </p:nvPr>
        </p:nvGraphicFramePr>
        <p:xfrm>
          <a:off x="0" y="1219201"/>
          <a:ext cx="9144001" cy="5627426"/>
        </p:xfrm>
        <a:graphic>
          <a:graphicData uri="http://schemas.openxmlformats.org/drawingml/2006/table">
            <a:tbl>
              <a:tblPr firstRow="1" bandRow="1">
                <a:tableStyleId>{5C22544A-7EE6-4342-B048-85BDC9FD1C3A}</a:tableStyleId>
              </a:tblPr>
              <a:tblGrid>
                <a:gridCol w="3429974"/>
                <a:gridCol w="3142009"/>
                <a:gridCol w="2572018"/>
              </a:tblGrid>
              <a:tr h="828336">
                <a:tc>
                  <a:txBody>
                    <a:bodyPr/>
                    <a:lstStyle/>
                    <a:p>
                      <a:pPr algn="ctr"/>
                      <a:r>
                        <a:rPr lang="en-US" dirty="0" smtClean="0"/>
                        <a:t>Division of </a:t>
                      </a:r>
                      <a:r>
                        <a:rPr lang="en-US" dirty="0" smtClean="0"/>
                        <a:t/>
                      </a:r>
                      <a:br>
                        <a:rPr lang="en-US" dirty="0" smtClean="0"/>
                      </a:br>
                      <a:r>
                        <a:rPr lang="en-US" dirty="0" smtClean="0"/>
                        <a:t>Engineering &amp; </a:t>
                      </a:r>
                      <a:r>
                        <a:rPr lang="en-US" dirty="0" smtClean="0"/>
                        <a:t>Weapons</a:t>
                      </a:r>
                      <a:endParaRPr lang="en-US" dirty="0"/>
                    </a:p>
                  </a:txBody>
                  <a:tcPr marL="84854" marR="8485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00337F"/>
                    </a:solidFill>
                  </a:tcPr>
                </a:tc>
                <a:tc>
                  <a:txBody>
                    <a:bodyPr/>
                    <a:lstStyle/>
                    <a:p>
                      <a:pPr algn="ctr"/>
                      <a:r>
                        <a:rPr lang="en-US" dirty="0" smtClean="0"/>
                        <a:t>Division of </a:t>
                      </a:r>
                      <a:r>
                        <a:rPr lang="en-US" dirty="0" smtClean="0"/>
                        <a:t/>
                      </a:r>
                      <a:br>
                        <a:rPr lang="en-US" dirty="0" smtClean="0"/>
                      </a:br>
                      <a:r>
                        <a:rPr lang="en-US" dirty="0" smtClean="0"/>
                        <a:t>Mathematics &amp; </a:t>
                      </a:r>
                      <a:r>
                        <a:rPr lang="en-US" dirty="0" smtClean="0"/>
                        <a:t>Science</a:t>
                      </a:r>
                      <a:endParaRPr lang="en-US" dirty="0"/>
                    </a:p>
                  </a:txBody>
                  <a:tcPr marL="84854" marR="8485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00337F"/>
                    </a:solidFill>
                  </a:tcPr>
                </a:tc>
                <a:tc>
                  <a:txBody>
                    <a:bodyPr/>
                    <a:lstStyle/>
                    <a:p>
                      <a:pPr algn="ctr"/>
                      <a:r>
                        <a:rPr lang="en-US" dirty="0" smtClean="0"/>
                        <a:t>Division of </a:t>
                      </a:r>
                      <a:r>
                        <a:rPr lang="en-US" dirty="0" smtClean="0"/>
                        <a:t>Humanities</a:t>
                      </a:r>
                      <a:r>
                        <a:rPr lang="en-US" baseline="0" dirty="0" smtClean="0"/>
                        <a:t> &amp; Social </a:t>
                      </a:r>
                      <a:r>
                        <a:rPr lang="en-US" baseline="0" dirty="0" smtClean="0"/>
                        <a:t>Sciences</a:t>
                      </a:r>
                      <a:endParaRPr lang="en-US" dirty="0"/>
                    </a:p>
                  </a:txBody>
                  <a:tcPr marL="84854" marR="8485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00337F"/>
                    </a:solidFill>
                  </a:tcPr>
                </a:tc>
              </a:tr>
              <a:tr h="479909">
                <a:tc>
                  <a:txBody>
                    <a:bodyPr/>
                    <a:lstStyle/>
                    <a:p>
                      <a:r>
                        <a:rPr lang="en-US" dirty="0" smtClean="0"/>
                        <a:t>EAS: Aerospace Engineering</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US" dirty="0" smtClean="0"/>
                        <a:t>SCH: Chemistry</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US" dirty="0" smtClean="0"/>
                        <a:t>FLA: Arabic</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r>
              <a:tr h="479909">
                <a:tc>
                  <a:txBody>
                    <a:bodyPr/>
                    <a:lstStyle/>
                    <a:p>
                      <a:r>
                        <a:rPr lang="en-US" dirty="0" smtClean="0"/>
                        <a:t>EEE: Electrical Engineering</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US" dirty="0" smtClean="0"/>
                        <a:t>SCS: Computer Science</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US" dirty="0" smtClean="0"/>
                        <a:t>FLC: Chinese</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r>
              <a:tr h="479909">
                <a:tc>
                  <a:txBody>
                    <a:bodyPr/>
                    <a:lstStyle/>
                    <a:p>
                      <a:r>
                        <a:rPr lang="en-US" dirty="0" smtClean="0"/>
                        <a:t>ECE:</a:t>
                      </a:r>
                      <a:r>
                        <a:rPr lang="en-US" baseline="0" dirty="0" smtClean="0"/>
                        <a:t> Computer Engineering</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US" dirty="0" smtClean="0"/>
                        <a:t>SCY: Cyber Operations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US" dirty="0" smtClean="0"/>
                        <a:t>FEQ: Economics </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r>
              <a:tr h="479909">
                <a:tc>
                  <a:txBody>
                    <a:bodyPr/>
                    <a:lstStyle/>
                    <a:p>
                      <a:r>
                        <a:rPr lang="en-US" dirty="0" smtClean="0"/>
                        <a:t>EGE: General Engineering</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US" dirty="0" smtClean="0"/>
                        <a:t>SGS: General Science</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US" dirty="0" smtClean="0"/>
                        <a:t>FPS: Political</a:t>
                      </a:r>
                      <a:r>
                        <a:rPr lang="en-US" baseline="0" dirty="0" smtClean="0"/>
                        <a:t> Science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r>
              <a:tr h="479909">
                <a:tc>
                  <a:txBody>
                    <a:bodyPr/>
                    <a:lstStyle/>
                    <a:p>
                      <a:r>
                        <a:rPr lang="en-US" dirty="0" smtClean="0"/>
                        <a:t>EME: Mechanical Engineering</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US" dirty="0" smtClean="0"/>
                        <a:t>SIT: Information Technology</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US" dirty="0" smtClean="0"/>
                        <a:t>HEG: English</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r>
              <a:tr h="47990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ENM: Naval</a:t>
                      </a:r>
                      <a:r>
                        <a:rPr lang="en-US" baseline="0" dirty="0" smtClean="0"/>
                        <a:t> Arch &amp; Marine </a:t>
                      </a:r>
                      <a:r>
                        <a:rPr lang="en-US" baseline="0" dirty="0" err="1" smtClean="0"/>
                        <a:t>Eng</a:t>
                      </a:r>
                      <a:endParaRPr lang="en-US"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US" dirty="0" smtClean="0"/>
                        <a:t>SMA: Mathematics</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US" dirty="0" smtClean="0"/>
                        <a:t>HHS: History</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r>
              <a:tr h="47990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chemeClr val="tx1"/>
                          </a:solidFill>
                        </a:rPr>
                        <a:t>ENR: Nuclear Engineering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US" dirty="0" smtClean="0"/>
                        <a:t>SMO: Operations Research</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r>
              <a:tr h="47990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EOE: Ocean Engineering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US" dirty="0" smtClean="0"/>
                        <a:t>SOC: Oceanography</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r>
              <a:tr h="47990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ESE: System Engineering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US" dirty="0" smtClean="0"/>
                        <a:t>SPH: Physics</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r>
              <a:tr h="47990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US" dirty="0" smtClean="0"/>
                        <a:t>SQE: Quantitative Economics</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r>
            </a:tbl>
          </a:graphicData>
        </a:graphic>
      </p:graphicFrame>
      <p:sp>
        <p:nvSpPr>
          <p:cNvPr id="2" name="Title 1"/>
          <p:cNvSpPr>
            <a:spLocks noGrp="1"/>
          </p:cNvSpPr>
          <p:nvPr>
            <p:ph type="title"/>
          </p:nvPr>
        </p:nvSpPr>
        <p:spPr/>
        <p:txBody>
          <a:bodyPr/>
          <a:lstStyle/>
          <a:p>
            <a:r>
              <a:rPr lang="en-US" dirty="0" smtClean="0"/>
              <a:t>USNA Majors</a:t>
            </a:r>
            <a:endParaRPr lang="en-US" dirty="0"/>
          </a:p>
        </p:txBody>
      </p:sp>
    </p:spTree>
    <p:extLst>
      <p:ext uri="{BB962C8B-B14F-4D97-AF65-F5344CB8AC3E}">
        <p14:creationId xmlns:p14="http://schemas.microsoft.com/office/powerpoint/2010/main" val="223983589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3"/>
          </p:nvPr>
        </p:nvSpPr>
        <p:spPr>
          <a:xfrm>
            <a:off x="-152400" y="1371600"/>
            <a:ext cx="9448800" cy="6629400"/>
          </a:xfrm>
        </p:spPr>
        <p:txBody>
          <a:bodyPr numCol="1">
            <a:normAutofit/>
          </a:bodyPr>
          <a:lstStyle/>
          <a:p>
            <a:pPr marL="457200" lvl="1" indent="0">
              <a:buNone/>
            </a:pPr>
            <a:endParaRPr lang="en-US" sz="2400" dirty="0" smtClean="0"/>
          </a:p>
          <a:p>
            <a:pPr marL="457200" lvl="1" indent="0">
              <a:buNone/>
            </a:pPr>
            <a:endParaRPr lang="en-US" sz="2400" dirty="0"/>
          </a:p>
          <a:p>
            <a:pPr marL="457200" lvl="1" indent="0">
              <a:buNone/>
            </a:pPr>
            <a:r>
              <a:rPr lang="en-US" sz="2400" dirty="0" smtClean="0"/>
              <a:t/>
            </a:r>
            <a:br>
              <a:rPr lang="en-US" sz="2400" dirty="0" smtClean="0"/>
            </a:br>
            <a:r>
              <a:rPr lang="en-US" sz="2400" dirty="0" smtClean="0"/>
              <a:t/>
            </a:r>
            <a:br>
              <a:rPr lang="en-US" sz="2400" dirty="0" smtClean="0"/>
            </a:br>
            <a:r>
              <a:rPr lang="en-US" sz="2400" dirty="0" smtClean="0"/>
              <a:t/>
            </a:r>
            <a:br>
              <a:rPr lang="en-US" sz="2400" dirty="0" smtClean="0"/>
            </a:br>
            <a:r>
              <a:rPr lang="en-US" sz="2400" dirty="0" smtClean="0"/>
              <a:t/>
            </a:r>
            <a:br>
              <a:rPr lang="en-US" sz="2400" dirty="0" smtClean="0"/>
            </a:br>
            <a:r>
              <a:rPr lang="en-US" sz="2400" dirty="0" smtClean="0"/>
              <a:t/>
            </a:r>
            <a:br>
              <a:rPr lang="en-US" sz="2400" dirty="0" smtClean="0"/>
            </a:br>
            <a:r>
              <a:rPr lang="en-US" sz="2400" dirty="0" smtClean="0"/>
              <a:t/>
            </a:r>
            <a:br>
              <a:rPr lang="en-US" sz="2400" dirty="0" smtClean="0"/>
            </a:br>
            <a:endParaRPr lang="en-US" dirty="0" smtClean="0"/>
          </a:p>
          <a:p>
            <a:pPr lvl="1">
              <a:buFont typeface="Arial" panose="020B0604020202020204" pitchFamily="34" charset="0"/>
              <a:buChar char="•"/>
            </a:pPr>
            <a:endParaRPr lang="en-US" dirty="0" smtClean="0"/>
          </a:p>
          <a:p>
            <a:pPr lvl="1">
              <a:buFont typeface="Arial" panose="020B0604020202020204" pitchFamily="34" charset="0"/>
              <a:buChar char="•"/>
            </a:pPr>
            <a:r>
              <a:rPr lang="en-US" sz="2400" dirty="0" smtClean="0"/>
              <a:t>Overall requirement – complete the majors matrix; each of which is comprised of approx. 40 </a:t>
            </a:r>
            <a:r>
              <a:rPr lang="en-US" sz="2400" dirty="0"/>
              <a:t>courses or </a:t>
            </a:r>
            <a:r>
              <a:rPr lang="en-US" sz="2400" dirty="0" smtClean="0"/>
              <a:t>140 </a:t>
            </a:r>
            <a:r>
              <a:rPr lang="en-US" sz="2400" dirty="0"/>
              <a:t>credit hours over </a:t>
            </a:r>
            <a:r>
              <a:rPr lang="en-US" sz="2400" dirty="0" smtClean="0"/>
              <a:t>the 4-year program.  Normally18 </a:t>
            </a:r>
            <a:r>
              <a:rPr lang="en-US" sz="2400" dirty="0"/>
              <a:t>credit hours per semester </a:t>
            </a:r>
            <a:r>
              <a:rPr lang="en-US" dirty="0" smtClean="0"/>
              <a:t/>
            </a:r>
            <a:br>
              <a:rPr lang="en-US" dirty="0" smtClean="0"/>
            </a:br>
            <a:endParaRPr lang="en-US" dirty="0" smtClean="0"/>
          </a:p>
          <a:p>
            <a:pPr marL="457200" lvl="1" indent="0">
              <a:buNone/>
            </a:pPr>
            <a:endParaRPr lang="en-US" dirty="0" smtClean="0"/>
          </a:p>
          <a:p>
            <a:pPr marL="457200" lvl="1" indent="0">
              <a:buNone/>
            </a:pPr>
            <a:endParaRPr lang="en-US" dirty="0" smtClean="0"/>
          </a:p>
        </p:txBody>
      </p:sp>
      <p:sp>
        <p:nvSpPr>
          <p:cNvPr id="5" name="Title 4"/>
          <p:cNvSpPr>
            <a:spLocks noGrp="1"/>
          </p:cNvSpPr>
          <p:nvPr>
            <p:ph type="title"/>
          </p:nvPr>
        </p:nvSpPr>
        <p:spPr/>
        <p:txBody>
          <a:bodyPr numCol="1">
            <a:normAutofit/>
          </a:bodyPr>
          <a:lstStyle/>
          <a:p>
            <a:r>
              <a:rPr lang="en-US" dirty="0" smtClean="0"/>
              <a:t>USNA Core Curriculum</a:t>
            </a:r>
            <a:endParaRPr lang="en-US" dirty="0"/>
          </a:p>
        </p:txBody>
      </p:sp>
      <p:sp>
        <p:nvSpPr>
          <p:cNvPr id="7" name="Rectangle 3"/>
          <p:cNvSpPr>
            <a:spLocks noChangeArrowheads="1"/>
          </p:cNvSpPr>
          <p:nvPr/>
        </p:nvSpPr>
        <p:spPr bwMode="auto">
          <a:xfrm>
            <a:off x="1619250" y="255905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2" name="Picture 1"/>
          <p:cNvPicPr>
            <a:picLocks noChangeAspect="1"/>
          </p:cNvPicPr>
          <p:nvPr/>
        </p:nvPicPr>
        <p:blipFill>
          <a:blip r:embed="rId3"/>
          <a:stretch>
            <a:fillRect/>
          </a:stretch>
        </p:blipFill>
        <p:spPr>
          <a:xfrm>
            <a:off x="245703" y="1600200"/>
            <a:ext cx="8617979" cy="3712566"/>
          </a:xfrm>
          <a:prstGeom prst="rect">
            <a:avLst/>
          </a:prstGeom>
        </p:spPr>
      </p:pic>
    </p:spTree>
    <p:extLst>
      <p:ext uri="{BB962C8B-B14F-4D97-AF65-F5344CB8AC3E}">
        <p14:creationId xmlns:p14="http://schemas.microsoft.com/office/powerpoint/2010/main" val="96476272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3"/>
            <p:extLst>
              <p:ext uri="{D42A27DB-BD31-4B8C-83A1-F6EECF244321}">
                <p14:modId xmlns:p14="http://schemas.microsoft.com/office/powerpoint/2010/main" val="320561362"/>
              </p:ext>
            </p:extLst>
          </p:nvPr>
        </p:nvGraphicFramePr>
        <p:xfrm>
          <a:off x="685800" y="1749744"/>
          <a:ext cx="3657600" cy="4663440"/>
        </p:xfrm>
        <a:graphic>
          <a:graphicData uri="http://schemas.openxmlformats.org/drawingml/2006/table">
            <a:tbl>
              <a:tblPr firstRow="1" bandRow="1">
                <a:tableStyleId>{5C22544A-7EE6-4342-B048-85BDC9FD1C3A}</a:tableStyleId>
              </a:tblPr>
              <a:tblGrid>
                <a:gridCol w="2057400"/>
                <a:gridCol w="800100"/>
                <a:gridCol w="800100"/>
              </a:tblGrid>
              <a:tr h="370840">
                <a:tc gridSpan="3">
                  <a:txBody>
                    <a:bodyPr/>
                    <a:lstStyle/>
                    <a:p>
                      <a:r>
                        <a:rPr lang="en-US" sz="2400" dirty="0" smtClean="0"/>
                        <a:t>FALL</a:t>
                      </a:r>
                      <a:endParaRPr lang="en-US" sz="2400" dirty="0"/>
                    </a:p>
                  </a:txBody>
                  <a:tcPr/>
                </a:tc>
                <a:tc hMerge="1">
                  <a:txBody>
                    <a:bodyPr/>
                    <a:lstStyle/>
                    <a:p>
                      <a:endParaRPr lang="en-US" dirty="0"/>
                    </a:p>
                  </a:txBody>
                  <a:tcPr/>
                </a:tc>
                <a:tc hMerge="1">
                  <a:txBody>
                    <a:bodyPr/>
                    <a:lstStyle/>
                    <a:p>
                      <a:endParaRPr lang="en-US"/>
                    </a:p>
                  </a:txBody>
                  <a:tcPr/>
                </a:tc>
              </a:tr>
              <a:tr h="370840">
                <a:tc>
                  <a:txBody>
                    <a:bodyPr/>
                    <a:lstStyle/>
                    <a:p>
                      <a:r>
                        <a:rPr lang="en-US" b="1" dirty="0" smtClean="0"/>
                        <a:t>Calculus I</a:t>
                      </a:r>
                      <a:endParaRPr lang="en-US" b="1" dirty="0"/>
                    </a:p>
                  </a:txBody>
                  <a:tcPr anchor="ctr"/>
                </a:tc>
                <a:tc>
                  <a:txBody>
                    <a:bodyPr/>
                    <a:lstStyle/>
                    <a:p>
                      <a:r>
                        <a:rPr lang="en-US" sz="1400" b="1" dirty="0" smtClean="0"/>
                        <a:t>SM121</a:t>
                      </a:r>
                      <a:endParaRPr lang="en-US" sz="1400" b="1" dirty="0"/>
                    </a:p>
                  </a:txBody>
                  <a:tcPr anchor="ctr"/>
                </a:tc>
                <a:tc>
                  <a:txBody>
                    <a:bodyPr/>
                    <a:lstStyle/>
                    <a:p>
                      <a:pPr algn="ctr"/>
                      <a:r>
                        <a:rPr lang="en-US" sz="1400" dirty="0" smtClean="0"/>
                        <a:t>4-0-4</a:t>
                      </a:r>
                      <a:br>
                        <a:rPr lang="en-US" sz="1400" dirty="0" smtClean="0"/>
                      </a:br>
                      <a:r>
                        <a:rPr lang="en-US" sz="1400" dirty="0" smtClean="0"/>
                        <a:t>(4 </a:t>
                      </a:r>
                      <a:r>
                        <a:rPr lang="en-US" sz="1400" dirty="0" err="1" smtClean="0"/>
                        <a:t>cr</a:t>
                      </a:r>
                      <a:r>
                        <a:rPr lang="en-US" sz="1400" dirty="0" smtClean="0"/>
                        <a:t>)</a:t>
                      </a:r>
                      <a:endParaRPr lang="en-US" sz="1400" dirty="0"/>
                    </a:p>
                  </a:txBody>
                  <a:tcPr anchor="ctr"/>
                </a:tc>
              </a:tr>
              <a:tr h="370840">
                <a:tc>
                  <a:txBody>
                    <a:bodyPr/>
                    <a:lstStyle/>
                    <a:p>
                      <a:r>
                        <a:rPr lang="en-US" b="1" dirty="0" smtClean="0"/>
                        <a:t>Chemistry I</a:t>
                      </a:r>
                      <a:endParaRPr lang="en-US" b="1" dirty="0"/>
                    </a:p>
                  </a:txBody>
                  <a:tcPr anchor="ctr"/>
                </a:tc>
                <a:tc>
                  <a:txBody>
                    <a:bodyPr/>
                    <a:lstStyle/>
                    <a:p>
                      <a:r>
                        <a:rPr lang="en-US" sz="1400" b="1" dirty="0" smtClean="0"/>
                        <a:t>SC111</a:t>
                      </a:r>
                      <a:endParaRPr lang="en-US" sz="1400" b="1" dirty="0"/>
                    </a:p>
                  </a:txBody>
                  <a:tcPr anchor="ctr"/>
                </a:tc>
                <a:tc>
                  <a:txBody>
                    <a:bodyPr/>
                    <a:lstStyle/>
                    <a:p>
                      <a:pPr algn="ctr"/>
                      <a:r>
                        <a:rPr lang="en-US" sz="1400" dirty="0" smtClean="0"/>
                        <a:t>3-2-4</a:t>
                      </a:r>
                      <a:br>
                        <a:rPr lang="en-US" sz="1400" dirty="0" smtClean="0"/>
                      </a:br>
                      <a:r>
                        <a:rPr lang="en-US" sz="1400" dirty="0" smtClean="0"/>
                        <a:t>(4 </a:t>
                      </a:r>
                      <a:r>
                        <a:rPr lang="en-US" sz="1400" dirty="0" err="1" smtClean="0"/>
                        <a:t>cr</a:t>
                      </a:r>
                      <a:r>
                        <a:rPr lang="en-US" sz="1400" dirty="0" smtClean="0"/>
                        <a:t>)</a:t>
                      </a:r>
                      <a:endParaRPr lang="en-US" sz="1400" dirty="0"/>
                    </a:p>
                  </a:txBody>
                  <a:tcPr anchor="ctr"/>
                </a:tc>
              </a:tr>
              <a:tr h="370840">
                <a:tc>
                  <a:txBody>
                    <a:bodyPr/>
                    <a:lstStyle/>
                    <a:p>
                      <a:r>
                        <a:rPr lang="en-US" b="1" dirty="0" smtClean="0"/>
                        <a:t>English I</a:t>
                      </a:r>
                      <a:endParaRPr lang="en-US" b="1" dirty="0"/>
                    </a:p>
                  </a:txBody>
                  <a:tcPr anchor="ctr"/>
                </a:tc>
                <a:tc>
                  <a:txBody>
                    <a:bodyPr/>
                    <a:lstStyle/>
                    <a:p>
                      <a:r>
                        <a:rPr lang="en-US" sz="1400" b="1" dirty="0" smtClean="0"/>
                        <a:t>HE111</a:t>
                      </a:r>
                      <a:endParaRPr lang="en-US" sz="1400" b="1" dirty="0"/>
                    </a:p>
                  </a:txBody>
                  <a:tcPr anchor="ctr"/>
                </a:tc>
                <a:tc>
                  <a:txBody>
                    <a:bodyPr/>
                    <a:lstStyle/>
                    <a:p>
                      <a:pPr algn="ctr"/>
                      <a:r>
                        <a:rPr lang="en-US" sz="1400" dirty="0" smtClean="0"/>
                        <a:t>3-0-3</a:t>
                      </a:r>
                      <a:br>
                        <a:rPr lang="en-US" sz="1400" dirty="0" smtClean="0"/>
                      </a:br>
                      <a:r>
                        <a:rPr lang="en-US" sz="1400" dirty="0" smtClean="0"/>
                        <a:t>(3 </a:t>
                      </a:r>
                      <a:r>
                        <a:rPr lang="en-US" sz="1400" dirty="0" err="1" smtClean="0"/>
                        <a:t>cr</a:t>
                      </a:r>
                      <a:r>
                        <a:rPr lang="en-US" sz="1400" dirty="0" smtClean="0"/>
                        <a:t>)</a:t>
                      </a:r>
                      <a:endParaRPr lang="en-US" sz="1400" dirty="0"/>
                    </a:p>
                  </a:txBody>
                  <a:tcPr anchor="ctr"/>
                </a:tc>
              </a:tr>
              <a:tr h="370840">
                <a:tc>
                  <a:txBody>
                    <a:bodyPr/>
                    <a:lstStyle/>
                    <a:p>
                      <a:r>
                        <a:rPr lang="en-US" b="1" dirty="0" smtClean="0"/>
                        <a:t>U.S. Government</a:t>
                      </a:r>
                      <a:endParaRPr lang="en-US" b="1" dirty="0"/>
                    </a:p>
                  </a:txBody>
                  <a:tcPr anchor="ctr"/>
                </a:tc>
                <a:tc>
                  <a:txBody>
                    <a:bodyPr/>
                    <a:lstStyle/>
                    <a:p>
                      <a:r>
                        <a:rPr lang="en-US" sz="1400" b="1" dirty="0" smtClean="0"/>
                        <a:t>FP130</a:t>
                      </a:r>
                      <a:endParaRPr lang="en-US" sz="1400" b="1" dirty="0"/>
                    </a:p>
                  </a:txBody>
                  <a:tcPr anchor="ctr"/>
                </a:tc>
                <a:tc>
                  <a:txBody>
                    <a:bodyPr/>
                    <a:lstStyle/>
                    <a:p>
                      <a:pPr algn="ctr"/>
                      <a:r>
                        <a:rPr lang="en-US" sz="1400" dirty="0" smtClean="0"/>
                        <a:t>3-0-3</a:t>
                      </a:r>
                      <a:br>
                        <a:rPr lang="en-US" sz="1400" dirty="0" smtClean="0"/>
                      </a:br>
                      <a:r>
                        <a:rPr lang="en-US" sz="1400" dirty="0" smtClean="0"/>
                        <a:t>(3 </a:t>
                      </a:r>
                      <a:r>
                        <a:rPr lang="en-US" sz="1400" dirty="0" err="1" smtClean="0"/>
                        <a:t>cr</a:t>
                      </a:r>
                      <a:r>
                        <a:rPr lang="en-US" sz="1400" dirty="0" smtClean="0"/>
                        <a:t>)</a:t>
                      </a:r>
                      <a:endParaRPr lang="en-US" sz="1400" dirty="0"/>
                    </a:p>
                  </a:txBody>
                  <a:tcPr anchor="ctr"/>
                </a:tc>
              </a:tr>
              <a:tr h="370840">
                <a:tc>
                  <a:txBody>
                    <a:bodyPr/>
                    <a:lstStyle/>
                    <a:p>
                      <a:r>
                        <a:rPr lang="en-US" b="1" dirty="0" smtClean="0"/>
                        <a:t>Seamanship</a:t>
                      </a:r>
                      <a:endParaRPr lang="en-US" b="1" dirty="0"/>
                    </a:p>
                  </a:txBody>
                  <a:tcPr anchor="ctr"/>
                </a:tc>
                <a:tc>
                  <a:txBody>
                    <a:bodyPr/>
                    <a:lstStyle/>
                    <a:p>
                      <a:r>
                        <a:rPr lang="en-US" sz="1400" b="1" dirty="0" smtClean="0"/>
                        <a:t>NS101</a:t>
                      </a:r>
                      <a:endParaRPr lang="en-US" sz="1400" b="1" dirty="0"/>
                    </a:p>
                  </a:txBody>
                  <a:tcPr anchor="ctr"/>
                </a:tc>
                <a:tc>
                  <a:txBody>
                    <a:bodyPr/>
                    <a:lstStyle/>
                    <a:p>
                      <a:pPr algn="ctr"/>
                      <a:r>
                        <a:rPr lang="en-US" sz="1400" dirty="0" smtClean="0"/>
                        <a:t>1-2-2</a:t>
                      </a:r>
                      <a:br>
                        <a:rPr lang="en-US" sz="1400" dirty="0" smtClean="0"/>
                      </a:br>
                      <a:r>
                        <a:rPr lang="en-US" sz="1400" dirty="0" smtClean="0"/>
                        <a:t>(2 </a:t>
                      </a:r>
                      <a:r>
                        <a:rPr lang="en-US" sz="1400" dirty="0" err="1" smtClean="0"/>
                        <a:t>cr</a:t>
                      </a:r>
                      <a:r>
                        <a:rPr lang="en-US" sz="1400" dirty="0" smtClean="0"/>
                        <a:t>)</a:t>
                      </a:r>
                      <a:endParaRPr lang="en-US" sz="1400" dirty="0"/>
                    </a:p>
                  </a:txBody>
                  <a:tcPr anchor="ctr"/>
                </a:tc>
              </a:tr>
              <a:tr h="370840">
                <a:tc>
                  <a:txBody>
                    <a:bodyPr/>
                    <a:lstStyle/>
                    <a:p>
                      <a:r>
                        <a:rPr lang="en-US" b="1" dirty="0" smtClean="0"/>
                        <a:t>Leadership</a:t>
                      </a:r>
                      <a:endParaRPr lang="en-US" b="1" dirty="0"/>
                    </a:p>
                  </a:txBody>
                  <a:tcPr anchor="ctr"/>
                </a:tc>
                <a:tc>
                  <a:txBody>
                    <a:bodyPr/>
                    <a:lstStyle/>
                    <a:p>
                      <a:r>
                        <a:rPr lang="en-US" sz="1400" b="1" dirty="0" smtClean="0"/>
                        <a:t>NL110</a:t>
                      </a:r>
                      <a:endParaRPr lang="en-US" sz="1400" b="1" dirty="0"/>
                    </a:p>
                  </a:txBody>
                  <a:tcPr anchor="ctr"/>
                </a:tc>
                <a:tc>
                  <a:txBody>
                    <a:bodyPr/>
                    <a:lstStyle/>
                    <a:p>
                      <a:pPr algn="ctr"/>
                      <a:r>
                        <a:rPr lang="en-US" sz="1400" dirty="0" smtClean="0"/>
                        <a:t>2-0-2</a:t>
                      </a:r>
                      <a:br>
                        <a:rPr lang="en-US" sz="1400" dirty="0" smtClean="0"/>
                      </a:br>
                      <a:r>
                        <a:rPr lang="en-US" sz="1400" dirty="0" smtClean="0"/>
                        <a:t>(2 </a:t>
                      </a:r>
                      <a:r>
                        <a:rPr lang="en-US" sz="1400" dirty="0" err="1" smtClean="0"/>
                        <a:t>cr</a:t>
                      </a:r>
                      <a:r>
                        <a:rPr lang="en-US" sz="1400" dirty="0" smtClean="0"/>
                        <a:t>)</a:t>
                      </a:r>
                      <a:endParaRPr lang="en-US" sz="1400" dirty="0"/>
                    </a:p>
                  </a:txBody>
                  <a:tcPr anchor="ctr"/>
                </a:tc>
              </a:tr>
              <a:tr h="370840">
                <a:tc>
                  <a:txBody>
                    <a:bodyPr/>
                    <a:lstStyle/>
                    <a:p>
                      <a:r>
                        <a:rPr lang="en-US" b="1" dirty="0" smtClean="0"/>
                        <a:t>P.E.</a:t>
                      </a:r>
                      <a:endParaRPr lang="en-US" b="1" dirty="0"/>
                    </a:p>
                  </a:txBody>
                  <a:tcPr anchor="ctr">
                    <a:lnB w="12700" cap="flat" cmpd="sng" algn="ctr">
                      <a:solidFill>
                        <a:scrgbClr r="0" g="0" b="0"/>
                      </a:solidFill>
                      <a:prstDash val="solid"/>
                      <a:round/>
                      <a:headEnd type="none" w="med" len="med"/>
                      <a:tailEnd type="none" w="med" len="med"/>
                    </a:lnB>
                    <a:noFill/>
                  </a:tcPr>
                </a:tc>
                <a:tc>
                  <a:txBody>
                    <a:bodyPr/>
                    <a:lstStyle/>
                    <a:p>
                      <a:r>
                        <a:rPr lang="en-US" sz="1400" b="1" dirty="0" smtClean="0"/>
                        <a:t>PE101/ PE111</a:t>
                      </a:r>
                      <a:endParaRPr lang="en-US" sz="1400" b="1" dirty="0"/>
                    </a:p>
                  </a:txBody>
                  <a:tcPr anchor="ctr">
                    <a:lnB w="12700" cap="flat" cmpd="sng" algn="ctr">
                      <a:solidFill>
                        <a:scrgbClr r="0" g="0" b="0"/>
                      </a:solidFill>
                      <a:prstDash val="solid"/>
                      <a:round/>
                      <a:headEnd type="none" w="med" len="med"/>
                      <a:tailEnd type="none" w="med" len="med"/>
                    </a:lnB>
                    <a:noFill/>
                  </a:tcPr>
                </a:tc>
                <a:tc>
                  <a:txBody>
                    <a:bodyPr/>
                    <a:lstStyle/>
                    <a:p>
                      <a:pPr marL="0" marR="0" indent="0" algn="ctr" defTabSz="914400" rtl="0" eaLnBrk="1" latinLnBrk="0" hangingPunct="1">
                        <a:lnSpc>
                          <a:spcPct val="100000"/>
                        </a:lnSpc>
                        <a:spcBef>
                          <a:spcPts val="0"/>
                        </a:spcBef>
                        <a:spcAft>
                          <a:spcPts val="0"/>
                        </a:spcAft>
                        <a:buClrTx/>
                        <a:buSzTx/>
                        <a:buFontTx/>
                        <a:buNone/>
                        <a:tabLst/>
                        <a:defRPr/>
                      </a:pPr>
                      <a:r>
                        <a:rPr lang="en-US" sz="1400" dirty="0" smtClean="0"/>
                        <a:t>1-0-0</a:t>
                      </a:r>
                      <a:br>
                        <a:rPr lang="en-US" sz="1400" dirty="0" smtClean="0"/>
                      </a:br>
                      <a:r>
                        <a:rPr lang="en-US" sz="1400" dirty="0" smtClean="0"/>
                        <a:t>(0 </a:t>
                      </a:r>
                      <a:r>
                        <a:rPr lang="en-US" sz="1400" dirty="0" err="1" smtClean="0"/>
                        <a:t>cr</a:t>
                      </a:r>
                      <a:r>
                        <a:rPr lang="en-US" sz="1400" dirty="0" smtClean="0"/>
                        <a:t>)</a:t>
                      </a:r>
                      <a:endParaRPr lang="en-US" sz="1400" dirty="0"/>
                    </a:p>
                  </a:txBody>
                  <a:tcPr anchor="ctr">
                    <a:lnB w="12700" cap="flat" cmpd="sng" algn="ctr">
                      <a:solidFill>
                        <a:scrgbClr r="0" g="0" b="0"/>
                      </a:solidFill>
                      <a:prstDash val="solid"/>
                      <a:round/>
                      <a:headEnd type="none" w="med" len="med"/>
                      <a:tailEnd type="none" w="med" len="med"/>
                    </a:lnB>
                    <a:noFill/>
                  </a:tcPr>
                </a:tc>
              </a:tr>
              <a:tr h="370840">
                <a:tc>
                  <a:txBody>
                    <a:bodyPr/>
                    <a:lstStyle/>
                    <a:p>
                      <a:r>
                        <a:rPr lang="en-US" dirty="0" smtClean="0"/>
                        <a:t>6 Courses + PE</a:t>
                      </a:r>
                      <a:endParaRPr lang="en-US" dirty="0"/>
                    </a:p>
                  </a:txBody>
                  <a:tcPr anchor="ctr">
                    <a:lnT w="12700" cap="flat" cmpd="sng" algn="ctr">
                      <a:solidFill>
                        <a:scrgbClr r="0" g="0" b="0"/>
                      </a:solidFill>
                      <a:prstDash val="solid"/>
                      <a:round/>
                      <a:headEnd type="none" w="med" len="med"/>
                      <a:tailEnd type="none" w="med" len="med"/>
                    </a:lnT>
                    <a:solidFill>
                      <a:srgbClr val="DAC792">
                        <a:alpha val="50000"/>
                      </a:srgbClr>
                    </a:solidFill>
                  </a:tcPr>
                </a:tc>
                <a:tc gridSpan="2">
                  <a:txBody>
                    <a:bodyPr/>
                    <a:lstStyle/>
                    <a:p>
                      <a:pPr algn="ctr"/>
                      <a:r>
                        <a:rPr lang="en-US" dirty="0" smtClean="0"/>
                        <a:t>18</a:t>
                      </a:r>
                      <a:r>
                        <a:rPr lang="en-US" baseline="0" dirty="0" smtClean="0"/>
                        <a:t> Credits</a:t>
                      </a:r>
                    </a:p>
                    <a:p>
                      <a:pPr algn="ctr"/>
                      <a:r>
                        <a:rPr lang="en-US" sz="1400" baseline="0" dirty="0" smtClean="0"/>
                        <a:t>20 Contact </a:t>
                      </a:r>
                      <a:r>
                        <a:rPr lang="en-US" sz="1400" baseline="0" dirty="0" err="1" smtClean="0"/>
                        <a:t>Hrs</a:t>
                      </a:r>
                      <a:endParaRPr lang="en-US" sz="1400" dirty="0"/>
                    </a:p>
                  </a:txBody>
                  <a:tcPr anchor="ctr">
                    <a:lnT w="12700" cap="flat" cmpd="sng" algn="ctr">
                      <a:solidFill>
                        <a:scrgbClr r="0" g="0" b="0"/>
                      </a:solidFill>
                      <a:prstDash val="solid"/>
                      <a:round/>
                      <a:headEnd type="none" w="med" len="med"/>
                      <a:tailEnd type="none" w="med" len="med"/>
                    </a:lnT>
                    <a:solidFill>
                      <a:srgbClr val="DAC792">
                        <a:alpha val="50000"/>
                      </a:srgbClr>
                    </a:solidFill>
                  </a:tcPr>
                </a:tc>
                <a:tc hMerge="1">
                  <a:txBody>
                    <a:bodyPr/>
                    <a:lstStyle/>
                    <a:p>
                      <a:endParaRPr lang="en-US"/>
                    </a:p>
                  </a:txBody>
                  <a:tcPr/>
                </a:tc>
              </a:tr>
            </a:tbl>
          </a:graphicData>
        </a:graphic>
      </p:graphicFrame>
      <p:sp>
        <p:nvSpPr>
          <p:cNvPr id="3" name="Title 2"/>
          <p:cNvSpPr>
            <a:spLocks noGrp="1"/>
          </p:cNvSpPr>
          <p:nvPr>
            <p:ph type="title"/>
          </p:nvPr>
        </p:nvSpPr>
        <p:spPr/>
        <p:txBody>
          <a:bodyPr numCol="1"/>
          <a:lstStyle/>
          <a:p>
            <a:r>
              <a:rPr lang="en-US" dirty="0" smtClean="0"/>
              <a:t>Typical Plebe Year</a:t>
            </a:r>
            <a:endParaRPr lang="en-US" dirty="0"/>
          </a:p>
        </p:txBody>
      </p:sp>
      <p:graphicFrame>
        <p:nvGraphicFramePr>
          <p:cNvPr id="5" name="Content Placeholder 3"/>
          <p:cNvGraphicFramePr>
            <a:graphicFrameLocks/>
          </p:cNvGraphicFramePr>
          <p:nvPr>
            <p:extLst>
              <p:ext uri="{D42A27DB-BD31-4B8C-83A1-F6EECF244321}">
                <p14:modId xmlns:p14="http://schemas.microsoft.com/office/powerpoint/2010/main" val="193823229"/>
              </p:ext>
            </p:extLst>
          </p:nvPr>
        </p:nvGraphicFramePr>
        <p:xfrm>
          <a:off x="4876800" y="1732281"/>
          <a:ext cx="3657600" cy="4632960"/>
        </p:xfrm>
        <a:graphic>
          <a:graphicData uri="http://schemas.openxmlformats.org/drawingml/2006/table">
            <a:tbl>
              <a:tblPr firstRow="1" bandRow="1">
                <a:tableStyleId>{5C22544A-7EE6-4342-B048-85BDC9FD1C3A}</a:tableStyleId>
              </a:tblPr>
              <a:tblGrid>
                <a:gridCol w="2057400"/>
                <a:gridCol w="800100"/>
                <a:gridCol w="800100"/>
              </a:tblGrid>
              <a:tr h="370840">
                <a:tc gridSpan="3">
                  <a:txBody>
                    <a:bodyPr/>
                    <a:lstStyle/>
                    <a:p>
                      <a:r>
                        <a:rPr lang="en-US" sz="2400" dirty="0" smtClean="0"/>
                        <a:t>SPRING</a:t>
                      </a:r>
                      <a:endParaRPr lang="en-US" dirty="0"/>
                    </a:p>
                  </a:txBody>
                  <a:tcPr anchor="ctr"/>
                </a:tc>
                <a:tc hMerge="1">
                  <a:txBody>
                    <a:bodyPr/>
                    <a:lstStyle/>
                    <a:p>
                      <a:endParaRPr lang="en-US" dirty="0"/>
                    </a:p>
                  </a:txBody>
                  <a:tcPr/>
                </a:tc>
                <a:tc hMerge="1">
                  <a:txBody>
                    <a:bodyPr/>
                    <a:lstStyle/>
                    <a:p>
                      <a:endParaRPr lang="en-US"/>
                    </a:p>
                  </a:txBody>
                  <a:tcPr/>
                </a:tc>
              </a:tr>
              <a:tr h="370840">
                <a:tc>
                  <a:txBody>
                    <a:bodyPr/>
                    <a:lstStyle/>
                    <a:p>
                      <a:r>
                        <a:rPr lang="en-US" b="1" dirty="0" smtClean="0"/>
                        <a:t>Calculus II</a:t>
                      </a:r>
                      <a:endParaRPr lang="en-US" b="1" dirty="0"/>
                    </a:p>
                  </a:txBody>
                  <a:tcPr anchor="ctr"/>
                </a:tc>
                <a:tc>
                  <a:txBody>
                    <a:bodyPr/>
                    <a:lstStyle/>
                    <a:p>
                      <a:r>
                        <a:rPr lang="en-US" sz="1400" b="1" dirty="0" smtClean="0"/>
                        <a:t>SM122</a:t>
                      </a:r>
                      <a:endParaRPr lang="en-US" sz="1400" b="1" dirty="0"/>
                    </a:p>
                  </a:txBody>
                  <a:tcPr anchor="ctr"/>
                </a:tc>
                <a:tc>
                  <a:txBody>
                    <a:bodyPr/>
                    <a:lstStyle/>
                    <a:p>
                      <a:pPr algn="ctr"/>
                      <a:r>
                        <a:rPr lang="en-US" sz="1400" dirty="0" smtClean="0"/>
                        <a:t>4-0-4</a:t>
                      </a:r>
                      <a:br>
                        <a:rPr lang="en-US" sz="1400" dirty="0" smtClean="0"/>
                      </a:br>
                      <a:r>
                        <a:rPr lang="en-US" sz="1400" dirty="0" smtClean="0"/>
                        <a:t>(4 </a:t>
                      </a:r>
                      <a:r>
                        <a:rPr lang="en-US" sz="1400" dirty="0" err="1" smtClean="0"/>
                        <a:t>cr</a:t>
                      </a:r>
                      <a:r>
                        <a:rPr lang="en-US" sz="1400" dirty="0" smtClean="0"/>
                        <a:t>)</a:t>
                      </a:r>
                      <a:endParaRPr lang="en-US" sz="1400" dirty="0"/>
                    </a:p>
                  </a:txBody>
                  <a:tcPr anchor="ctr"/>
                </a:tc>
              </a:tr>
              <a:tr h="370840">
                <a:tc>
                  <a:txBody>
                    <a:bodyPr/>
                    <a:lstStyle/>
                    <a:p>
                      <a:r>
                        <a:rPr lang="en-US" b="1" dirty="0" smtClean="0"/>
                        <a:t>Chemistry II</a:t>
                      </a:r>
                      <a:endParaRPr lang="en-US" b="1" dirty="0"/>
                    </a:p>
                  </a:txBody>
                  <a:tcPr anchor="ctr"/>
                </a:tc>
                <a:tc>
                  <a:txBody>
                    <a:bodyPr/>
                    <a:lstStyle/>
                    <a:p>
                      <a:r>
                        <a:rPr lang="en-US" sz="1400" b="1" dirty="0" smtClean="0"/>
                        <a:t>SC112</a:t>
                      </a:r>
                      <a:endParaRPr lang="en-US" sz="1400" b="1" dirty="0"/>
                    </a:p>
                  </a:txBody>
                  <a:tcPr anchor="ctr"/>
                </a:tc>
                <a:tc>
                  <a:txBody>
                    <a:bodyPr/>
                    <a:lstStyle/>
                    <a:p>
                      <a:pPr algn="ctr"/>
                      <a:r>
                        <a:rPr lang="en-US" sz="1400" dirty="0" smtClean="0"/>
                        <a:t>3-2-4</a:t>
                      </a:r>
                      <a:br>
                        <a:rPr lang="en-US" sz="1400" dirty="0" smtClean="0"/>
                      </a:br>
                      <a:r>
                        <a:rPr lang="en-US" sz="1400" dirty="0" smtClean="0"/>
                        <a:t>(4 </a:t>
                      </a:r>
                      <a:r>
                        <a:rPr lang="en-US" sz="1400" dirty="0" err="1" smtClean="0"/>
                        <a:t>cr</a:t>
                      </a:r>
                      <a:r>
                        <a:rPr lang="en-US" sz="1400" dirty="0" smtClean="0"/>
                        <a:t>)</a:t>
                      </a:r>
                      <a:endParaRPr lang="en-US" sz="1400" dirty="0"/>
                    </a:p>
                  </a:txBody>
                  <a:tcPr anchor="ctr"/>
                </a:tc>
              </a:tr>
              <a:tr h="370840">
                <a:tc>
                  <a:txBody>
                    <a:bodyPr/>
                    <a:lstStyle/>
                    <a:p>
                      <a:r>
                        <a:rPr lang="en-US" b="1" dirty="0" smtClean="0"/>
                        <a:t>English II</a:t>
                      </a:r>
                      <a:endParaRPr lang="en-US" b="1" dirty="0"/>
                    </a:p>
                  </a:txBody>
                  <a:tcPr anchor="ctr"/>
                </a:tc>
                <a:tc>
                  <a:txBody>
                    <a:bodyPr/>
                    <a:lstStyle/>
                    <a:p>
                      <a:r>
                        <a:rPr lang="en-US" sz="1400" b="1" dirty="0" smtClean="0"/>
                        <a:t>HE112</a:t>
                      </a:r>
                      <a:endParaRPr lang="en-US" sz="1400" b="1" dirty="0"/>
                    </a:p>
                  </a:txBody>
                  <a:tcPr anchor="ctr"/>
                </a:tc>
                <a:tc>
                  <a:txBody>
                    <a:bodyPr/>
                    <a:lstStyle/>
                    <a:p>
                      <a:pPr algn="ctr"/>
                      <a:r>
                        <a:rPr lang="en-US" sz="1400" dirty="0" smtClean="0"/>
                        <a:t>3-0-3</a:t>
                      </a:r>
                      <a:br>
                        <a:rPr lang="en-US" sz="1400" dirty="0" smtClean="0"/>
                      </a:br>
                      <a:r>
                        <a:rPr lang="en-US" sz="1400" dirty="0" smtClean="0"/>
                        <a:t>(3 </a:t>
                      </a:r>
                      <a:r>
                        <a:rPr lang="en-US" sz="1400" dirty="0" err="1" smtClean="0"/>
                        <a:t>cr</a:t>
                      </a:r>
                      <a:r>
                        <a:rPr lang="en-US" sz="1400" dirty="0" smtClean="0"/>
                        <a:t>)</a:t>
                      </a:r>
                      <a:endParaRPr lang="en-US" sz="1400" dirty="0"/>
                    </a:p>
                  </a:txBody>
                  <a:tcPr anchor="ctr"/>
                </a:tc>
              </a:tr>
              <a:tr h="370840">
                <a:tc>
                  <a:txBody>
                    <a:bodyPr/>
                    <a:lstStyle/>
                    <a:p>
                      <a:r>
                        <a:rPr lang="en-US" b="1" dirty="0" smtClean="0"/>
                        <a:t>U.S. Naval History</a:t>
                      </a:r>
                      <a:endParaRPr lang="en-US" b="1" dirty="0"/>
                    </a:p>
                  </a:txBody>
                  <a:tcPr anchor="ctr"/>
                </a:tc>
                <a:tc>
                  <a:txBody>
                    <a:bodyPr/>
                    <a:lstStyle/>
                    <a:p>
                      <a:r>
                        <a:rPr lang="en-US" sz="1400" b="1" dirty="0" smtClean="0"/>
                        <a:t>HH104</a:t>
                      </a:r>
                      <a:endParaRPr lang="en-US" sz="1400" b="1" dirty="0"/>
                    </a:p>
                  </a:txBody>
                  <a:tcPr anchor="ctr"/>
                </a:tc>
                <a:tc>
                  <a:txBody>
                    <a:bodyPr/>
                    <a:lstStyle/>
                    <a:p>
                      <a:pPr algn="ctr"/>
                      <a:r>
                        <a:rPr lang="en-US" sz="1400" dirty="0" smtClean="0"/>
                        <a:t>3-0-3</a:t>
                      </a:r>
                      <a:br>
                        <a:rPr lang="en-US" sz="1400" dirty="0" smtClean="0"/>
                      </a:br>
                      <a:r>
                        <a:rPr lang="en-US" sz="1400" dirty="0" smtClean="0"/>
                        <a:t>(3 </a:t>
                      </a:r>
                      <a:r>
                        <a:rPr lang="en-US" sz="1400" dirty="0" err="1" smtClean="0"/>
                        <a:t>cr</a:t>
                      </a:r>
                      <a:r>
                        <a:rPr lang="en-US" sz="1400" dirty="0" smtClean="0"/>
                        <a:t>)</a:t>
                      </a:r>
                      <a:endParaRPr lang="en-US" sz="1400" dirty="0"/>
                    </a:p>
                  </a:txBody>
                  <a:tcPr anchor="ctr"/>
                </a:tc>
              </a:tr>
              <a:tr h="741680">
                <a:tc>
                  <a:txBody>
                    <a:bodyPr/>
                    <a:lstStyle/>
                    <a:p>
                      <a:r>
                        <a:rPr lang="en-US" b="1" dirty="0" smtClean="0"/>
                        <a:t/>
                      </a:r>
                      <a:br>
                        <a:rPr lang="en-US" b="1" dirty="0" smtClean="0"/>
                      </a:br>
                      <a:r>
                        <a:rPr lang="en-US" b="1" dirty="0" smtClean="0"/>
                        <a:t>Cyber</a:t>
                      </a:r>
                      <a:r>
                        <a:rPr lang="en-US" b="1" baseline="0" dirty="0" smtClean="0"/>
                        <a:t> I</a:t>
                      </a:r>
                      <a:br>
                        <a:rPr lang="en-US" b="1" baseline="0" dirty="0" smtClean="0"/>
                      </a:br>
                      <a:endParaRPr lang="en-US" b="1" baseline="0" dirty="0" smtClean="0"/>
                    </a:p>
                  </a:txBody>
                  <a:tcPr marT="91440" marB="91440" anchor="ctr"/>
                </a:tc>
                <a:tc>
                  <a:txBody>
                    <a:bodyPr/>
                    <a:lstStyle/>
                    <a:p>
                      <a:r>
                        <a:rPr lang="en-US" sz="1400" b="1" dirty="0" smtClean="0"/>
                        <a:t>SI110</a:t>
                      </a:r>
                      <a:endParaRPr lang="en-US" sz="1400" b="1" dirty="0"/>
                    </a:p>
                  </a:txBody>
                  <a:tcPr anchor="ctr"/>
                </a:tc>
                <a:tc>
                  <a:txBody>
                    <a:bodyPr/>
                    <a:lstStyle/>
                    <a:p>
                      <a:pPr algn="ctr"/>
                      <a:r>
                        <a:rPr lang="en-US" sz="1400" dirty="0" smtClean="0"/>
                        <a:t>2-2-3</a:t>
                      </a:r>
                      <a:br>
                        <a:rPr lang="en-US" sz="1400" dirty="0" smtClean="0"/>
                      </a:br>
                      <a:r>
                        <a:rPr lang="en-US" sz="1400" dirty="0" smtClean="0"/>
                        <a:t>(3 </a:t>
                      </a:r>
                      <a:r>
                        <a:rPr lang="en-US" sz="1400" dirty="0" err="1" smtClean="0"/>
                        <a:t>cr</a:t>
                      </a:r>
                      <a:r>
                        <a:rPr lang="en-US" sz="1400" dirty="0" smtClean="0"/>
                        <a:t>)</a:t>
                      </a:r>
                      <a:endParaRPr lang="en-US" sz="1400" dirty="0"/>
                    </a:p>
                  </a:txBody>
                  <a:tcPr anchor="ctr"/>
                </a:tc>
              </a:tr>
              <a:tr h="370840">
                <a:tc>
                  <a:txBody>
                    <a:bodyPr/>
                    <a:lstStyle/>
                    <a:p>
                      <a:r>
                        <a:rPr lang="en-US" b="1" dirty="0" smtClean="0"/>
                        <a:t>P.E.</a:t>
                      </a:r>
                      <a:endParaRPr lang="en-US" b="1" dirty="0"/>
                    </a:p>
                  </a:txBody>
                  <a:tcPr anchor="ctr">
                    <a:lnB w="12700" cap="flat" cmpd="sng" algn="ctr">
                      <a:solidFill>
                        <a:scrgbClr r="0" g="0" b="0"/>
                      </a:solidFill>
                      <a:prstDash val="solid"/>
                      <a:round/>
                      <a:headEnd type="none" w="med" len="med"/>
                      <a:tailEnd type="none" w="med" len="med"/>
                    </a:lnB>
                    <a:noFill/>
                  </a:tcPr>
                </a:tc>
                <a:tc>
                  <a:txBody>
                    <a:bodyPr/>
                    <a:lstStyle/>
                    <a:p>
                      <a:r>
                        <a:rPr lang="en-US" sz="1400" b="1" dirty="0" smtClean="0"/>
                        <a:t>PE102</a:t>
                      </a:r>
                      <a:endParaRPr lang="en-US" sz="1400" b="1" dirty="0"/>
                    </a:p>
                  </a:txBody>
                  <a:tcPr anchor="ctr">
                    <a:lnB w="12700" cap="flat" cmpd="sng" algn="ctr">
                      <a:solidFill>
                        <a:scrgbClr r="0" g="0" b="0"/>
                      </a:solidFill>
                      <a:prstDash val="solid"/>
                      <a:round/>
                      <a:headEnd type="none" w="med" len="med"/>
                      <a:tailEnd type="none" w="med" len="med"/>
                    </a:lnB>
                    <a:noFill/>
                  </a:tcPr>
                </a:tc>
                <a:tc>
                  <a:txBody>
                    <a:bodyPr/>
                    <a:lstStyle/>
                    <a:p>
                      <a:pPr algn="ctr"/>
                      <a:r>
                        <a:rPr lang="en-US" sz="1400" dirty="0" smtClean="0"/>
                        <a:t>1-0-0</a:t>
                      </a:r>
                      <a:br>
                        <a:rPr lang="en-US" sz="1400" dirty="0" smtClean="0"/>
                      </a:br>
                      <a:r>
                        <a:rPr lang="en-US" sz="1400" dirty="0" smtClean="0"/>
                        <a:t>(0 </a:t>
                      </a:r>
                      <a:r>
                        <a:rPr lang="en-US" sz="1400" dirty="0" err="1" smtClean="0"/>
                        <a:t>cr</a:t>
                      </a:r>
                      <a:r>
                        <a:rPr lang="en-US" sz="1400" dirty="0" smtClean="0"/>
                        <a:t>)</a:t>
                      </a:r>
                      <a:endParaRPr lang="en-US" sz="1400" dirty="0"/>
                    </a:p>
                  </a:txBody>
                  <a:tcPr anchor="ctr">
                    <a:lnB w="12700" cap="flat" cmpd="sng" algn="ctr">
                      <a:solidFill>
                        <a:scrgbClr r="0" g="0" b="0"/>
                      </a:solidFill>
                      <a:prstDash val="solid"/>
                      <a:round/>
                      <a:headEnd type="none" w="med" len="med"/>
                      <a:tailEnd type="none" w="med" len="med"/>
                    </a:lnB>
                    <a:noFill/>
                  </a:tcPr>
                </a:tc>
              </a:tr>
              <a:tr h="370840">
                <a:tc>
                  <a:txBody>
                    <a:bodyPr/>
                    <a:lstStyle/>
                    <a:p>
                      <a:r>
                        <a:rPr lang="en-US" dirty="0" smtClean="0"/>
                        <a:t>5 Courses + PE</a:t>
                      </a:r>
                      <a:endParaRPr lang="en-US" dirty="0"/>
                    </a:p>
                  </a:txBody>
                  <a:tcPr anchor="ctr">
                    <a:lnT w="12700" cap="flat" cmpd="sng" algn="ctr">
                      <a:solidFill>
                        <a:scrgbClr r="0" g="0" b="0"/>
                      </a:solidFill>
                      <a:prstDash val="solid"/>
                      <a:round/>
                      <a:headEnd type="none" w="med" len="med"/>
                      <a:tailEnd type="none" w="med" len="med"/>
                    </a:lnT>
                    <a:solidFill>
                      <a:srgbClr val="DAC792">
                        <a:alpha val="50000"/>
                      </a:srgbClr>
                    </a:solidFill>
                  </a:tcPr>
                </a:tc>
                <a:tc gridSpan="2">
                  <a:txBody>
                    <a:bodyPr/>
                    <a:lstStyle/>
                    <a:p>
                      <a:pPr marL="0" marR="0" indent="0" algn="ctr" defTabSz="914400" rtl="0" eaLnBrk="1" latinLnBrk="0" hangingPunct="1">
                        <a:lnSpc>
                          <a:spcPct val="100000"/>
                        </a:lnSpc>
                        <a:spcBef>
                          <a:spcPts val="0"/>
                        </a:spcBef>
                        <a:spcAft>
                          <a:spcPts val="0"/>
                        </a:spcAft>
                        <a:buClrTx/>
                        <a:buSzTx/>
                        <a:buFontTx/>
                        <a:buNone/>
                        <a:tabLst/>
                        <a:defRPr/>
                      </a:pPr>
                      <a:r>
                        <a:rPr lang="en-US" dirty="0" smtClean="0"/>
                        <a:t>17</a:t>
                      </a:r>
                      <a:r>
                        <a:rPr lang="en-US" baseline="0" dirty="0" smtClean="0"/>
                        <a:t> Credits</a:t>
                      </a:r>
                    </a:p>
                    <a:p>
                      <a:pPr marL="0" marR="0" indent="0" algn="ctr" defTabSz="914400" rtl="0" eaLnBrk="1" latinLnBrk="0" hangingPunct="1">
                        <a:lnSpc>
                          <a:spcPct val="100000"/>
                        </a:lnSpc>
                        <a:spcBef>
                          <a:spcPts val="0"/>
                        </a:spcBef>
                        <a:spcAft>
                          <a:spcPts val="0"/>
                        </a:spcAft>
                        <a:buClrTx/>
                        <a:buSzTx/>
                        <a:buFontTx/>
                        <a:buNone/>
                        <a:tabLst/>
                        <a:defRPr/>
                      </a:pPr>
                      <a:r>
                        <a:rPr lang="en-US" sz="1400" baseline="0" dirty="0" smtClean="0"/>
                        <a:t>19 Contact </a:t>
                      </a:r>
                      <a:r>
                        <a:rPr lang="en-US" sz="1400" baseline="0" dirty="0" err="1" smtClean="0"/>
                        <a:t>Hrs</a:t>
                      </a:r>
                      <a:endParaRPr lang="en-US" sz="1400" dirty="0"/>
                    </a:p>
                  </a:txBody>
                  <a:tcPr anchor="ctr">
                    <a:lnT w="12700" cap="flat" cmpd="sng" algn="ctr">
                      <a:solidFill>
                        <a:scrgbClr r="0" g="0" b="0"/>
                      </a:solidFill>
                      <a:prstDash val="solid"/>
                      <a:round/>
                      <a:headEnd type="none" w="med" len="med"/>
                      <a:tailEnd type="none" w="med" len="med"/>
                    </a:lnT>
                    <a:solidFill>
                      <a:srgbClr val="DAC792">
                        <a:alpha val="50000"/>
                      </a:srgbClr>
                    </a:solidFill>
                  </a:tcPr>
                </a:tc>
                <a:tc hMerge="1">
                  <a:txBody>
                    <a:bodyPr/>
                    <a:lstStyle/>
                    <a:p>
                      <a:endParaRPr lang="en-US"/>
                    </a:p>
                  </a:txBody>
                  <a:tcPr/>
                </a:tc>
              </a:tr>
            </a:tbl>
          </a:graphicData>
        </a:graphic>
      </p:graphicFrame>
      <p:sp>
        <p:nvSpPr>
          <p:cNvPr id="6" name="Right Brace 5"/>
          <p:cNvSpPr/>
          <p:nvPr/>
        </p:nvSpPr>
        <p:spPr>
          <a:xfrm>
            <a:off x="4114800" y="4267200"/>
            <a:ext cx="228600" cy="1066800"/>
          </a:xfrm>
          <a:prstGeom prst="rightBrace">
            <a:avLst>
              <a:gd name="adj1" fmla="val 29938"/>
              <a:gd name="adj2" fmla="val 50000"/>
            </a:avLst>
          </a:prstGeom>
        </p:spPr>
        <p:style>
          <a:lnRef idx="2">
            <a:schemeClr val="accent1"/>
          </a:lnRef>
          <a:fillRef idx="0">
            <a:schemeClr val="accent1"/>
          </a:fillRef>
          <a:effectRef idx="1">
            <a:schemeClr val="accent1"/>
          </a:effectRef>
          <a:fontRef idx="minor">
            <a:schemeClr val="tx1"/>
          </a:fontRef>
        </p:style>
        <p:txBody>
          <a:bodyPr numCol="1" rtlCol="0" anchor="ctr"/>
          <a:lstStyle/>
          <a:p>
            <a:pPr algn="ctr"/>
            <a:endParaRPr lang="en-US"/>
          </a:p>
        </p:txBody>
      </p:sp>
      <p:sp>
        <p:nvSpPr>
          <p:cNvPr id="8" name="Left-Right Arrow 7"/>
          <p:cNvSpPr/>
          <p:nvPr/>
        </p:nvSpPr>
        <p:spPr>
          <a:xfrm>
            <a:off x="4343400" y="3886200"/>
            <a:ext cx="609600" cy="304800"/>
          </a:xfrm>
          <a:prstGeom prst="leftRightArrow">
            <a:avLst>
              <a:gd name="adj1" fmla="val 25309"/>
              <a:gd name="adj2" fmla="val 50000"/>
            </a:avLst>
          </a:prstGeom>
          <a:solidFill>
            <a:srgbClr val="DAC792"/>
          </a:solidFill>
          <a:ln>
            <a:solidFill>
              <a:srgbClr val="00337F"/>
            </a:solidFill>
          </a:ln>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endParaRPr lang="en-US"/>
          </a:p>
        </p:txBody>
      </p:sp>
      <p:sp>
        <p:nvSpPr>
          <p:cNvPr id="9" name="Left-Right Arrow 8"/>
          <p:cNvSpPr/>
          <p:nvPr/>
        </p:nvSpPr>
        <p:spPr>
          <a:xfrm>
            <a:off x="4343400" y="4648200"/>
            <a:ext cx="609600" cy="304800"/>
          </a:xfrm>
          <a:prstGeom prst="leftRightArrow">
            <a:avLst>
              <a:gd name="adj1" fmla="val 25309"/>
              <a:gd name="adj2" fmla="val 50000"/>
            </a:avLst>
          </a:prstGeom>
          <a:solidFill>
            <a:srgbClr val="DAC792"/>
          </a:solidFill>
          <a:ln>
            <a:solidFill>
              <a:srgbClr val="00337F"/>
            </a:solidFill>
          </a:ln>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endParaRPr lang="en-US"/>
          </a:p>
        </p:txBody>
      </p:sp>
    </p:spTree>
    <p:extLst>
      <p:ext uri="{BB962C8B-B14F-4D97-AF65-F5344CB8AC3E}">
        <p14:creationId xmlns:p14="http://schemas.microsoft.com/office/powerpoint/2010/main" val="348312802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3"/>
          </p:nvPr>
        </p:nvSpPr>
        <p:spPr>
          <a:xfrm>
            <a:off x="762000" y="1236136"/>
            <a:ext cx="4191000" cy="5469464"/>
          </a:xfrm>
        </p:spPr>
        <p:txBody>
          <a:bodyPr>
            <a:normAutofit fontScale="85000" lnSpcReduction="20000"/>
          </a:bodyPr>
          <a:lstStyle/>
          <a:p>
            <a:pPr marL="0" indent="0">
              <a:buNone/>
            </a:pPr>
            <a:r>
              <a:rPr lang="en-US" dirty="0" smtClean="0"/>
              <a:t>We offer courses in </a:t>
            </a:r>
            <a:br>
              <a:rPr lang="en-US" dirty="0" smtClean="0"/>
            </a:br>
            <a:r>
              <a:rPr lang="en-US" dirty="0" smtClean="0"/>
              <a:t>seven (7) languages:</a:t>
            </a:r>
          </a:p>
          <a:p>
            <a:r>
              <a:rPr lang="en-US" dirty="0" smtClean="0"/>
              <a:t>Arabic</a:t>
            </a:r>
          </a:p>
          <a:p>
            <a:r>
              <a:rPr lang="en-US" dirty="0" smtClean="0"/>
              <a:t>Chinese </a:t>
            </a:r>
          </a:p>
          <a:p>
            <a:r>
              <a:rPr lang="en-US" dirty="0" smtClean="0"/>
              <a:t>Japanese</a:t>
            </a:r>
          </a:p>
          <a:p>
            <a:r>
              <a:rPr lang="en-US" dirty="0" smtClean="0"/>
              <a:t>Russian</a:t>
            </a:r>
          </a:p>
          <a:p>
            <a:r>
              <a:rPr lang="en-US" dirty="0" smtClean="0"/>
              <a:t>French</a:t>
            </a:r>
          </a:p>
          <a:p>
            <a:r>
              <a:rPr lang="en-US" dirty="0" smtClean="0"/>
              <a:t>German</a:t>
            </a:r>
          </a:p>
          <a:p>
            <a:r>
              <a:rPr lang="en-US" dirty="0" smtClean="0"/>
              <a:t>Spanish</a:t>
            </a:r>
          </a:p>
          <a:p>
            <a:pPr marL="0" indent="0">
              <a:buNone/>
            </a:pPr>
            <a:r>
              <a:rPr lang="en-US" dirty="0" smtClean="0"/>
              <a:t>Midshipmen can </a:t>
            </a:r>
            <a:r>
              <a:rPr lang="en-US" b="1" dirty="0" smtClean="0"/>
              <a:t>major</a:t>
            </a:r>
            <a:r>
              <a:rPr lang="en-US" dirty="0" smtClean="0"/>
              <a:t> in Arabic and Chinese</a:t>
            </a:r>
          </a:p>
          <a:p>
            <a:pPr marL="0" indent="0">
              <a:buNone/>
            </a:pPr>
            <a:r>
              <a:rPr lang="en-US" dirty="0" smtClean="0"/>
              <a:t>Midshipmen can </a:t>
            </a:r>
            <a:r>
              <a:rPr lang="en-US" b="1" i="1" dirty="0" smtClean="0"/>
              <a:t>minor</a:t>
            </a:r>
            <a:r>
              <a:rPr lang="en-US" dirty="0" smtClean="0"/>
              <a:t> in any of our 7 languages</a:t>
            </a:r>
          </a:p>
          <a:p>
            <a:endParaRPr lang="en-US" dirty="0"/>
          </a:p>
        </p:txBody>
      </p:sp>
      <p:sp>
        <p:nvSpPr>
          <p:cNvPr id="2" name="Title 1"/>
          <p:cNvSpPr>
            <a:spLocks noGrp="1"/>
          </p:cNvSpPr>
          <p:nvPr>
            <p:ph type="title"/>
          </p:nvPr>
        </p:nvSpPr>
        <p:spPr/>
        <p:txBody>
          <a:bodyPr/>
          <a:lstStyle/>
          <a:p>
            <a:r>
              <a:rPr lang="en-US" smtClean="0"/>
              <a:t>Languages</a:t>
            </a:r>
            <a:endParaRPr lang="en-US" dirty="0"/>
          </a:p>
        </p:txBody>
      </p:sp>
      <p:sp>
        <p:nvSpPr>
          <p:cNvPr id="12" name="Content Placeholder 2"/>
          <p:cNvSpPr txBox="1">
            <a:spLocks/>
          </p:cNvSpPr>
          <p:nvPr/>
        </p:nvSpPr>
        <p:spPr>
          <a:xfrm>
            <a:off x="4953000" y="1371600"/>
            <a:ext cx="3886200" cy="4953000"/>
          </a:xfrm>
          <a:prstGeom prst="rect">
            <a:avLst/>
          </a:prstGeom>
          <a:solidFill>
            <a:srgbClr val="DAC792"/>
          </a:solidFill>
          <a:ln w="9525">
            <a:noFill/>
            <a:miter lim="800000"/>
            <a:headEnd/>
            <a:tailEnd/>
          </a:ln>
        </p:spPr>
        <p:txBody>
          <a:bodyPr vert="horz" wrap="square" lIns="91440" tIns="45720" rIns="91440" bIns="45720" numCol="1" rtlCol="0" anchor="t" anchorCtr="0" compatLnSpc="1">
            <a:prstTxWarp prst="textNoShape">
              <a:avLst/>
            </a:prstTxWarp>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Gill Sans M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Gill Sans MT"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Gill Sans MT"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Gill Sans MT"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Gill Sans M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i="1" dirty="0" smtClean="0"/>
              <a:t>Language </a:t>
            </a:r>
            <a:r>
              <a:rPr lang="en-US" i="1" dirty="0"/>
              <a:t>validation </a:t>
            </a:r>
            <a:r>
              <a:rPr lang="en-US" i="1" dirty="0" smtClean="0"/>
              <a:t>exams occur </a:t>
            </a:r>
            <a:r>
              <a:rPr lang="en-US" i="1" dirty="0"/>
              <a:t>during the fall and spring semesters.</a:t>
            </a:r>
          </a:p>
          <a:p>
            <a:pPr marL="0" indent="0">
              <a:buFont typeface="Arial" pitchFamily="34" charset="0"/>
              <a:buNone/>
            </a:pPr>
            <a:endParaRPr lang="en-US" i="1" dirty="0" smtClean="0"/>
          </a:p>
          <a:p>
            <a:pPr marL="0" indent="0">
              <a:buFont typeface="Arial" pitchFamily="34" charset="0"/>
              <a:buNone/>
            </a:pPr>
            <a:endParaRPr lang="en-US" dirty="0" smtClean="0"/>
          </a:p>
          <a:p>
            <a:pPr marL="285750" indent="-285750">
              <a:spcBef>
                <a:spcPts val="0"/>
              </a:spcBef>
            </a:pPr>
            <a:endParaRPr lang="en-US" dirty="0">
              <a:latin typeface="Calibri"/>
            </a:endParaRPr>
          </a:p>
        </p:txBody>
      </p:sp>
    </p:spTree>
    <p:extLst>
      <p:ext uri="{BB962C8B-B14F-4D97-AF65-F5344CB8AC3E}">
        <p14:creationId xmlns:p14="http://schemas.microsoft.com/office/powerpoint/2010/main" val="186353053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 Box 2"/>
          <p:cNvSpPr txBox="1">
            <a:spLocks noChangeArrowheads="1"/>
          </p:cNvSpPr>
          <p:nvPr/>
        </p:nvSpPr>
        <p:spPr bwMode="auto">
          <a:xfrm>
            <a:off x="3138488" y="2609850"/>
            <a:ext cx="3106737" cy="1006475"/>
          </a:xfrm>
          <a:prstGeom prst="rect">
            <a:avLst/>
          </a:prstGeom>
          <a:noFill/>
          <a:ln w="9525">
            <a:noFill/>
            <a:miter lim="800000"/>
            <a:headEnd/>
            <a:tailEnd/>
          </a:ln>
          <a:effectLst/>
        </p:spPr>
        <p:txBody>
          <a:bodyPr wrap="none">
            <a:spAutoFit/>
          </a:bodyPr>
          <a:lstStyle/>
          <a:p>
            <a:r>
              <a:rPr lang="en-US" sz="6000" dirty="0">
                <a:solidFill>
                  <a:srgbClr val="3399FF"/>
                </a:solidFill>
              </a:rPr>
              <a:t>S</a:t>
            </a:r>
            <a:r>
              <a:rPr lang="en-US" sz="6000" dirty="0">
                <a:solidFill>
                  <a:srgbClr val="FF0000"/>
                </a:solidFill>
              </a:rPr>
              <a:t>M</a:t>
            </a:r>
            <a:r>
              <a:rPr lang="en-US" sz="6000" dirty="0">
                <a:solidFill>
                  <a:srgbClr val="008000"/>
                </a:solidFill>
              </a:rPr>
              <a:t>2</a:t>
            </a:r>
            <a:r>
              <a:rPr lang="en-US" sz="6000" dirty="0"/>
              <a:t>21</a:t>
            </a:r>
            <a:r>
              <a:rPr lang="en-US" sz="6000" dirty="0">
                <a:solidFill>
                  <a:srgbClr val="FF9900"/>
                </a:solidFill>
              </a:rPr>
              <a:t>P</a:t>
            </a:r>
          </a:p>
        </p:txBody>
      </p:sp>
      <p:sp>
        <p:nvSpPr>
          <p:cNvPr id="31747" name="Rectangle 3"/>
          <p:cNvSpPr>
            <a:spLocks noGrp="1" noChangeArrowheads="1"/>
          </p:cNvSpPr>
          <p:nvPr>
            <p:ph type="title"/>
          </p:nvPr>
        </p:nvSpPr>
        <p:spPr/>
        <p:txBody>
          <a:bodyPr/>
          <a:lstStyle/>
          <a:p>
            <a:r>
              <a:rPr lang="en-US" dirty="0" smtClean="0"/>
              <a:t>Course Identifiers</a:t>
            </a:r>
            <a:endParaRPr lang="en-US" dirty="0"/>
          </a:p>
        </p:txBody>
      </p:sp>
      <p:sp>
        <p:nvSpPr>
          <p:cNvPr id="31748" name="Line 4"/>
          <p:cNvSpPr>
            <a:spLocks noChangeShapeType="1"/>
          </p:cNvSpPr>
          <p:nvPr/>
        </p:nvSpPr>
        <p:spPr bwMode="auto">
          <a:xfrm>
            <a:off x="2732088" y="2046288"/>
            <a:ext cx="533400" cy="914400"/>
          </a:xfrm>
          <a:prstGeom prst="line">
            <a:avLst/>
          </a:prstGeom>
          <a:noFill/>
          <a:ln w="38100">
            <a:solidFill>
              <a:srgbClr val="3399FF"/>
            </a:solidFill>
            <a:round/>
            <a:headEnd/>
            <a:tailEnd type="triangle" w="med" len="med"/>
          </a:ln>
          <a:effectLst/>
        </p:spPr>
        <p:txBody>
          <a:bodyPr/>
          <a:lstStyle/>
          <a:p>
            <a:endParaRPr lang="en-US"/>
          </a:p>
        </p:txBody>
      </p:sp>
      <p:sp>
        <p:nvSpPr>
          <p:cNvPr id="31749" name="Line 5"/>
          <p:cNvSpPr>
            <a:spLocks noChangeShapeType="1"/>
          </p:cNvSpPr>
          <p:nvPr/>
        </p:nvSpPr>
        <p:spPr bwMode="auto">
          <a:xfrm flipV="1">
            <a:off x="3287713" y="3616325"/>
            <a:ext cx="555625" cy="804863"/>
          </a:xfrm>
          <a:prstGeom prst="line">
            <a:avLst/>
          </a:prstGeom>
          <a:noFill/>
          <a:ln w="38100">
            <a:solidFill>
              <a:srgbClr val="FF0000"/>
            </a:solidFill>
            <a:round/>
            <a:headEnd/>
            <a:tailEnd type="triangle" w="med" len="med"/>
          </a:ln>
          <a:effectLst/>
        </p:spPr>
        <p:txBody>
          <a:bodyPr/>
          <a:lstStyle/>
          <a:p>
            <a:endParaRPr lang="en-US"/>
          </a:p>
        </p:txBody>
      </p:sp>
      <p:sp>
        <p:nvSpPr>
          <p:cNvPr id="31750" name="Line 6"/>
          <p:cNvSpPr>
            <a:spLocks noChangeShapeType="1"/>
          </p:cNvSpPr>
          <p:nvPr/>
        </p:nvSpPr>
        <p:spPr bwMode="auto">
          <a:xfrm flipH="1">
            <a:off x="4419600" y="2466975"/>
            <a:ext cx="0" cy="336550"/>
          </a:xfrm>
          <a:prstGeom prst="line">
            <a:avLst/>
          </a:prstGeom>
          <a:noFill/>
          <a:ln w="38100">
            <a:solidFill>
              <a:srgbClr val="339966"/>
            </a:solidFill>
            <a:round/>
            <a:headEnd/>
            <a:tailEnd type="triangle" w="med" len="med"/>
          </a:ln>
          <a:effectLst/>
        </p:spPr>
        <p:txBody>
          <a:bodyPr/>
          <a:lstStyle/>
          <a:p>
            <a:endParaRPr lang="en-US"/>
          </a:p>
        </p:txBody>
      </p:sp>
      <p:sp>
        <p:nvSpPr>
          <p:cNvPr id="31751" name="Text Box 7"/>
          <p:cNvSpPr txBox="1">
            <a:spLocks noChangeArrowheads="1"/>
          </p:cNvSpPr>
          <p:nvPr/>
        </p:nvSpPr>
        <p:spPr bwMode="auto">
          <a:xfrm>
            <a:off x="4921250" y="3774453"/>
            <a:ext cx="2647950" cy="366713"/>
          </a:xfrm>
          <a:prstGeom prst="rect">
            <a:avLst/>
          </a:prstGeom>
          <a:noFill/>
          <a:ln w="9525">
            <a:noFill/>
            <a:miter lim="800000"/>
            <a:headEnd/>
            <a:tailEnd/>
          </a:ln>
          <a:effectLst/>
        </p:spPr>
        <p:txBody>
          <a:bodyPr wrap="none">
            <a:spAutoFit/>
          </a:bodyPr>
          <a:lstStyle/>
          <a:p>
            <a:r>
              <a:rPr lang="en-US" dirty="0"/>
              <a:t>Unique Course Identifier</a:t>
            </a:r>
          </a:p>
        </p:txBody>
      </p:sp>
      <p:sp>
        <p:nvSpPr>
          <p:cNvPr id="31752" name="AutoShape 8"/>
          <p:cNvSpPr>
            <a:spLocks/>
          </p:cNvSpPr>
          <p:nvPr/>
        </p:nvSpPr>
        <p:spPr bwMode="auto">
          <a:xfrm rot="16200000" flipV="1">
            <a:off x="5067300" y="3273425"/>
            <a:ext cx="304800" cy="685800"/>
          </a:xfrm>
          <a:prstGeom prst="leftBrace">
            <a:avLst>
              <a:gd name="adj1" fmla="val 18750"/>
              <a:gd name="adj2" fmla="val 50000"/>
            </a:avLst>
          </a:prstGeom>
          <a:noFill/>
          <a:ln w="38100">
            <a:solidFill>
              <a:schemeClr val="tx1"/>
            </a:solidFill>
            <a:round/>
            <a:headEnd/>
            <a:tailEnd/>
          </a:ln>
          <a:effectLst/>
        </p:spPr>
        <p:txBody>
          <a:bodyPr wrap="none" anchor="ctr"/>
          <a:lstStyle/>
          <a:p>
            <a:endParaRPr lang="en-US"/>
          </a:p>
        </p:txBody>
      </p:sp>
      <p:sp>
        <p:nvSpPr>
          <p:cNvPr id="31753" name="Line 9"/>
          <p:cNvSpPr>
            <a:spLocks noChangeShapeType="1"/>
          </p:cNvSpPr>
          <p:nvPr/>
        </p:nvSpPr>
        <p:spPr bwMode="auto">
          <a:xfrm flipH="1">
            <a:off x="5867400" y="2330450"/>
            <a:ext cx="1187450" cy="630238"/>
          </a:xfrm>
          <a:prstGeom prst="line">
            <a:avLst/>
          </a:prstGeom>
          <a:noFill/>
          <a:ln w="38100">
            <a:solidFill>
              <a:srgbClr val="FF9900"/>
            </a:solidFill>
            <a:round/>
            <a:headEnd/>
            <a:tailEnd type="triangle" w="med" len="med"/>
          </a:ln>
          <a:effectLst/>
        </p:spPr>
        <p:txBody>
          <a:bodyPr/>
          <a:lstStyle/>
          <a:p>
            <a:endParaRPr lang="en-US"/>
          </a:p>
        </p:txBody>
      </p:sp>
      <p:sp>
        <p:nvSpPr>
          <p:cNvPr id="31754" name="Rectangle 10"/>
          <p:cNvSpPr>
            <a:spLocks noChangeArrowheads="1"/>
          </p:cNvSpPr>
          <p:nvPr/>
        </p:nvSpPr>
        <p:spPr bwMode="auto">
          <a:xfrm>
            <a:off x="6616700" y="1524000"/>
            <a:ext cx="2222500" cy="1939924"/>
          </a:xfrm>
          <a:prstGeom prst="rect">
            <a:avLst/>
          </a:prstGeom>
          <a:solidFill>
            <a:srgbClr val="FF9900"/>
          </a:solidFill>
          <a:ln w="9525">
            <a:solidFill>
              <a:schemeClr val="tx1"/>
            </a:solidFill>
            <a:miter lim="800000"/>
            <a:headEnd/>
            <a:tailEnd/>
          </a:ln>
          <a:effectLst/>
        </p:spPr>
        <p:txBody>
          <a:bodyPr wrap="none" anchor="ctr"/>
          <a:lstStyle/>
          <a:p>
            <a:r>
              <a:rPr lang="en-US" b="1" u="sng" dirty="0"/>
              <a:t>Typical Variants</a:t>
            </a:r>
            <a:r>
              <a:rPr lang="en-US" dirty="0"/>
              <a:t>:</a:t>
            </a:r>
          </a:p>
          <a:p>
            <a:r>
              <a:rPr lang="en-US" dirty="0"/>
              <a:t>P – Plebe </a:t>
            </a:r>
          </a:p>
          <a:p>
            <a:r>
              <a:rPr lang="en-US" dirty="0"/>
              <a:t>A – Additional help</a:t>
            </a:r>
          </a:p>
          <a:p>
            <a:r>
              <a:rPr lang="en-US" dirty="0" smtClean="0"/>
              <a:t>S </a:t>
            </a:r>
            <a:r>
              <a:rPr lang="en-US" dirty="0"/>
              <a:t>– </a:t>
            </a:r>
            <a:r>
              <a:rPr lang="en-US" dirty="0" smtClean="0"/>
              <a:t>Honors</a:t>
            </a:r>
            <a:endParaRPr lang="en-US" dirty="0"/>
          </a:p>
          <a:p>
            <a:r>
              <a:rPr lang="en-US" dirty="0" smtClean="0"/>
              <a:t>V </a:t>
            </a:r>
            <a:r>
              <a:rPr lang="en-US" dirty="0"/>
              <a:t>– Validators</a:t>
            </a:r>
          </a:p>
          <a:p>
            <a:r>
              <a:rPr lang="en-US" dirty="0"/>
              <a:t>X – </a:t>
            </a:r>
            <a:r>
              <a:rPr lang="en-US" dirty="0" smtClean="0"/>
              <a:t>International </a:t>
            </a:r>
            <a:r>
              <a:rPr lang="en-US" dirty="0" err="1" smtClean="0"/>
              <a:t>Mids</a:t>
            </a:r>
            <a:endParaRPr lang="en-US" dirty="0"/>
          </a:p>
        </p:txBody>
      </p:sp>
      <p:sp>
        <p:nvSpPr>
          <p:cNvPr id="31755" name="Rectangle 11"/>
          <p:cNvSpPr>
            <a:spLocks noChangeArrowheads="1"/>
          </p:cNvSpPr>
          <p:nvPr/>
        </p:nvSpPr>
        <p:spPr bwMode="auto">
          <a:xfrm>
            <a:off x="541797" y="1295400"/>
            <a:ext cx="2362200" cy="2723356"/>
          </a:xfrm>
          <a:prstGeom prst="rect">
            <a:avLst/>
          </a:prstGeom>
          <a:solidFill>
            <a:srgbClr val="33CCFF"/>
          </a:solidFill>
          <a:ln w="9525">
            <a:solidFill>
              <a:schemeClr val="tx1"/>
            </a:solidFill>
            <a:miter lim="800000"/>
            <a:headEnd/>
            <a:tailEnd/>
          </a:ln>
          <a:effectLst/>
        </p:spPr>
        <p:txBody>
          <a:bodyPr wrap="none" anchor="ctr"/>
          <a:lstStyle/>
          <a:p>
            <a:r>
              <a:rPr lang="en-US" b="1" u="sng" dirty="0"/>
              <a:t>Division</a:t>
            </a:r>
            <a:r>
              <a:rPr lang="en-US" dirty="0"/>
              <a:t>:</a:t>
            </a:r>
          </a:p>
          <a:p>
            <a:r>
              <a:rPr lang="en-US" dirty="0"/>
              <a:t>E – Engineering</a:t>
            </a:r>
          </a:p>
          <a:p>
            <a:r>
              <a:rPr lang="en-US" dirty="0"/>
              <a:t>S – </a:t>
            </a:r>
            <a:r>
              <a:rPr lang="en-US" dirty="0" smtClean="0"/>
              <a:t>Math &amp; Science / </a:t>
            </a:r>
          </a:p>
          <a:p>
            <a:r>
              <a:rPr lang="en-US" dirty="0" smtClean="0"/>
              <a:t>      STEM Econ</a:t>
            </a:r>
            <a:endParaRPr lang="en-US" dirty="0"/>
          </a:p>
          <a:p>
            <a:r>
              <a:rPr lang="en-US" dirty="0"/>
              <a:t>H – History / English</a:t>
            </a:r>
          </a:p>
          <a:p>
            <a:r>
              <a:rPr lang="en-US" dirty="0"/>
              <a:t>F – Poly </a:t>
            </a:r>
            <a:r>
              <a:rPr lang="en-US" dirty="0" err="1"/>
              <a:t>Sci</a:t>
            </a:r>
            <a:r>
              <a:rPr lang="en-US" dirty="0"/>
              <a:t> / Econ /</a:t>
            </a:r>
          </a:p>
          <a:p>
            <a:r>
              <a:rPr lang="en-US" dirty="0"/>
              <a:t>      Languages</a:t>
            </a:r>
          </a:p>
          <a:p>
            <a:r>
              <a:rPr lang="en-US" dirty="0"/>
              <a:t>N – Pro Dev /</a:t>
            </a:r>
          </a:p>
          <a:p>
            <a:r>
              <a:rPr lang="en-US" dirty="0"/>
              <a:t>      Officer Dev</a:t>
            </a:r>
          </a:p>
          <a:p>
            <a:r>
              <a:rPr lang="en-US" dirty="0"/>
              <a:t>P – </a:t>
            </a:r>
            <a:r>
              <a:rPr lang="en-US" dirty="0" err="1"/>
              <a:t>Phys</a:t>
            </a:r>
            <a:r>
              <a:rPr lang="en-US" dirty="0"/>
              <a:t> Ed</a:t>
            </a:r>
          </a:p>
        </p:txBody>
      </p:sp>
      <p:sp>
        <p:nvSpPr>
          <p:cNvPr id="31756" name="Rectangle 12"/>
          <p:cNvSpPr>
            <a:spLocks noChangeArrowheads="1"/>
          </p:cNvSpPr>
          <p:nvPr/>
        </p:nvSpPr>
        <p:spPr bwMode="auto">
          <a:xfrm>
            <a:off x="3505200" y="972418"/>
            <a:ext cx="2362200" cy="1524000"/>
          </a:xfrm>
          <a:prstGeom prst="rect">
            <a:avLst/>
          </a:prstGeom>
          <a:solidFill>
            <a:srgbClr val="339966"/>
          </a:solidFill>
          <a:ln w="9525">
            <a:solidFill>
              <a:schemeClr val="tx1"/>
            </a:solidFill>
            <a:miter lim="800000"/>
            <a:headEnd/>
            <a:tailEnd/>
          </a:ln>
          <a:effectLst/>
        </p:spPr>
        <p:txBody>
          <a:bodyPr wrap="none" anchor="ctr"/>
          <a:lstStyle/>
          <a:p>
            <a:pPr algn="ctr"/>
            <a:r>
              <a:rPr lang="en-US" b="1" u="sng" dirty="0">
                <a:solidFill>
                  <a:schemeClr val="bg1"/>
                </a:solidFill>
              </a:rPr>
              <a:t>Nominal Year</a:t>
            </a:r>
            <a:r>
              <a:rPr lang="en-US" dirty="0">
                <a:solidFill>
                  <a:schemeClr val="bg1"/>
                </a:solidFill>
              </a:rPr>
              <a:t>:</a:t>
            </a:r>
          </a:p>
          <a:p>
            <a:pPr algn="ctr"/>
            <a:r>
              <a:rPr lang="en-US" dirty="0">
                <a:solidFill>
                  <a:schemeClr val="bg1"/>
                </a:solidFill>
              </a:rPr>
              <a:t>1 – 4/c</a:t>
            </a:r>
          </a:p>
          <a:p>
            <a:pPr algn="ctr"/>
            <a:r>
              <a:rPr lang="en-US" dirty="0">
                <a:solidFill>
                  <a:schemeClr val="bg1"/>
                </a:solidFill>
              </a:rPr>
              <a:t>2 – 3/c</a:t>
            </a:r>
          </a:p>
          <a:p>
            <a:pPr algn="ctr"/>
            <a:r>
              <a:rPr lang="en-US" dirty="0">
                <a:solidFill>
                  <a:schemeClr val="bg1"/>
                </a:solidFill>
              </a:rPr>
              <a:t>3 – 2/c</a:t>
            </a:r>
          </a:p>
          <a:p>
            <a:pPr algn="ctr"/>
            <a:r>
              <a:rPr lang="en-US" dirty="0">
                <a:solidFill>
                  <a:schemeClr val="bg1"/>
                </a:solidFill>
              </a:rPr>
              <a:t>4 – 1/c</a:t>
            </a:r>
          </a:p>
        </p:txBody>
      </p:sp>
      <p:graphicFrame>
        <p:nvGraphicFramePr>
          <p:cNvPr id="4" name="Table 3"/>
          <p:cNvGraphicFramePr>
            <a:graphicFrameLocks noGrp="1"/>
          </p:cNvGraphicFramePr>
          <p:nvPr>
            <p:extLst>
              <p:ext uri="{D42A27DB-BD31-4B8C-83A1-F6EECF244321}">
                <p14:modId xmlns:p14="http://schemas.microsoft.com/office/powerpoint/2010/main" val="2338871245"/>
              </p:ext>
            </p:extLst>
          </p:nvPr>
        </p:nvGraphicFramePr>
        <p:xfrm>
          <a:off x="1676400" y="4343400"/>
          <a:ext cx="6096000" cy="2286000"/>
        </p:xfrm>
        <a:graphic>
          <a:graphicData uri="http://schemas.openxmlformats.org/drawingml/2006/table">
            <a:tbl>
              <a:tblPr firstRow="1" bandRow="1">
                <a:tableStyleId>{5C22544A-7EE6-4342-B048-85BDC9FD1C3A}</a:tableStyleId>
              </a:tblPr>
              <a:tblGrid>
                <a:gridCol w="2032000"/>
                <a:gridCol w="2032000"/>
                <a:gridCol w="2032000"/>
              </a:tblGrid>
              <a:tr h="370840">
                <a:tc>
                  <a:txBody>
                    <a:bodyPr/>
                    <a:lstStyle/>
                    <a:p>
                      <a:r>
                        <a:rPr lang="en-US" u="sng" dirty="0" smtClean="0"/>
                        <a:t>Engineering:</a:t>
                      </a:r>
                    </a:p>
                    <a:p>
                      <a:r>
                        <a:rPr lang="en-US" b="0" u="none" dirty="0" smtClean="0"/>
                        <a:t>A – Aero/Astro</a:t>
                      </a:r>
                    </a:p>
                    <a:p>
                      <a:pPr marL="0" marR="0" indent="0" algn="l" defTabSz="914400" rtl="0" eaLnBrk="1" fontAlgn="auto" latinLnBrk="0" hangingPunct="1">
                        <a:lnSpc>
                          <a:spcPct val="100000"/>
                        </a:lnSpc>
                        <a:spcBef>
                          <a:spcPts val="0"/>
                        </a:spcBef>
                        <a:spcAft>
                          <a:spcPts val="0"/>
                        </a:spcAft>
                        <a:buClrTx/>
                        <a:buSzTx/>
                        <a:buFontTx/>
                        <a:buNone/>
                        <a:tabLst/>
                        <a:defRPr/>
                      </a:pPr>
                      <a:r>
                        <a:rPr lang="en-US" b="0" u="none" dirty="0" smtClean="0"/>
                        <a:t>C – Computer</a:t>
                      </a:r>
                    </a:p>
                    <a:p>
                      <a:r>
                        <a:rPr lang="en-US" b="0" u="none" dirty="0" smtClean="0"/>
                        <a:t>E – Electrical</a:t>
                      </a:r>
                    </a:p>
                    <a:p>
                      <a:r>
                        <a:rPr lang="en-US" b="0" u="none" dirty="0" smtClean="0"/>
                        <a:t>M – Mechanical</a:t>
                      </a:r>
                    </a:p>
                    <a:p>
                      <a:r>
                        <a:rPr lang="en-US" b="0" u="none" dirty="0" smtClean="0"/>
                        <a:t>N – Naval/Ocean</a:t>
                      </a:r>
                    </a:p>
                    <a:p>
                      <a:r>
                        <a:rPr lang="en-US" b="0" u="none" dirty="0" smtClean="0"/>
                        <a:t>R – Nuclear</a:t>
                      </a:r>
                    </a:p>
                    <a:p>
                      <a:r>
                        <a:rPr lang="en-US" b="0" u="none" dirty="0" smtClean="0"/>
                        <a:t>S – Systems</a:t>
                      </a:r>
                    </a:p>
                  </a:txBody>
                  <a:tcPr>
                    <a:solidFill>
                      <a:srgbClr val="FF0000"/>
                    </a:solidFill>
                  </a:tcPr>
                </a:tc>
                <a:tc>
                  <a:txBody>
                    <a:bodyPr/>
                    <a:lstStyle/>
                    <a:p>
                      <a:r>
                        <a:rPr lang="en-US" b="1" u="sng" dirty="0" smtClean="0"/>
                        <a:t>Math &amp; Science:</a:t>
                      </a:r>
                    </a:p>
                    <a:p>
                      <a:r>
                        <a:rPr lang="en-US" b="0" dirty="0" smtClean="0"/>
                        <a:t>C – </a:t>
                      </a:r>
                      <a:r>
                        <a:rPr lang="en-US" b="0" dirty="0" err="1" smtClean="0"/>
                        <a:t>Checmistry</a:t>
                      </a:r>
                      <a:endParaRPr lang="en-US" b="0" dirty="0" smtClean="0"/>
                    </a:p>
                    <a:p>
                      <a:r>
                        <a:rPr lang="en-US" b="0" dirty="0" smtClean="0"/>
                        <a:t>I – Computer </a:t>
                      </a:r>
                      <a:r>
                        <a:rPr lang="en-US" b="0" dirty="0" err="1" smtClean="0"/>
                        <a:t>Sci</a:t>
                      </a:r>
                      <a:endParaRPr lang="en-US" b="0" dirty="0" smtClean="0"/>
                    </a:p>
                    <a:p>
                      <a:r>
                        <a:rPr lang="en-US" b="0" dirty="0" smtClean="0"/>
                        <a:t>M – Math</a:t>
                      </a:r>
                    </a:p>
                    <a:p>
                      <a:r>
                        <a:rPr lang="en-US" b="0" dirty="0" smtClean="0"/>
                        <a:t>O – Oceanography</a:t>
                      </a:r>
                    </a:p>
                    <a:p>
                      <a:r>
                        <a:rPr lang="en-US" b="0" dirty="0" smtClean="0"/>
                        <a:t>P – Physics</a:t>
                      </a:r>
                    </a:p>
                    <a:p>
                      <a:endParaRPr lang="en-US" dirty="0"/>
                    </a:p>
                  </a:txBody>
                  <a:tcPr>
                    <a:solidFill>
                      <a:srgbClr val="FF0000"/>
                    </a:solidFill>
                  </a:tcPr>
                </a:tc>
                <a:tc>
                  <a:txBody>
                    <a:bodyPr/>
                    <a:lstStyle/>
                    <a:p>
                      <a:r>
                        <a:rPr lang="en-US" u="sng" dirty="0" smtClean="0"/>
                        <a:t>Hum &amp; </a:t>
                      </a:r>
                      <a:r>
                        <a:rPr lang="en-US" u="sng" dirty="0" err="1" smtClean="0"/>
                        <a:t>Soc</a:t>
                      </a:r>
                      <a:r>
                        <a:rPr lang="en-US" u="sng" dirty="0" smtClean="0"/>
                        <a:t> </a:t>
                      </a:r>
                      <a:r>
                        <a:rPr lang="en-US" u="sng" dirty="0" err="1" smtClean="0"/>
                        <a:t>Sci</a:t>
                      </a:r>
                      <a:r>
                        <a:rPr lang="en-US" u="sng" dirty="0" smtClean="0"/>
                        <a:t>:</a:t>
                      </a:r>
                    </a:p>
                    <a:p>
                      <a:r>
                        <a:rPr lang="en-US" b="0" dirty="0" smtClean="0"/>
                        <a:t>E – Econ or English</a:t>
                      </a:r>
                    </a:p>
                    <a:p>
                      <a:r>
                        <a:rPr lang="en-US" b="0" dirty="0" smtClean="0"/>
                        <a:t>H – History</a:t>
                      </a:r>
                    </a:p>
                    <a:p>
                      <a:r>
                        <a:rPr lang="en-US" b="0" dirty="0" smtClean="0"/>
                        <a:t>P – Political Science</a:t>
                      </a:r>
                    </a:p>
                    <a:p>
                      <a:r>
                        <a:rPr lang="en-US" b="0" dirty="0" smtClean="0"/>
                        <a:t>X – Arabic, Chinese, French, German, Japanese, Russian</a:t>
                      </a:r>
                      <a:r>
                        <a:rPr lang="en-US" b="0" baseline="0" dirty="0" smtClean="0"/>
                        <a:t> or </a:t>
                      </a:r>
                      <a:r>
                        <a:rPr lang="en-US" b="0" dirty="0" smtClean="0"/>
                        <a:t>Spanish</a:t>
                      </a:r>
                      <a:endParaRPr lang="en-US" b="0" dirty="0"/>
                    </a:p>
                  </a:txBody>
                  <a:tcPr>
                    <a:solidFill>
                      <a:srgbClr val="FF0000"/>
                    </a:solidFill>
                  </a:tcPr>
                </a:tc>
              </a:tr>
            </a:tbl>
          </a:graphicData>
        </a:graphic>
      </p:graphicFrame>
    </p:spTree>
    <p:extLst>
      <p:ext uri="{BB962C8B-B14F-4D97-AF65-F5344CB8AC3E}">
        <p14:creationId xmlns:p14="http://schemas.microsoft.com/office/powerpoint/2010/main" val="185757043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a:solidFill>
            <a:srgbClr val="00337F"/>
          </a:solidFill>
        </a:ln>
      </a:spPr>
      <a:bodyPr numCol="1"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2449</TotalTime>
  <Words>2558</Words>
  <Application>Microsoft Office PowerPoint</Application>
  <PresentationFormat>On-screen Show (4:3)</PresentationFormat>
  <Paragraphs>671</Paragraphs>
  <Slides>32</Slides>
  <Notes>5</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32</vt:i4>
      </vt:variant>
    </vt:vector>
  </HeadingPairs>
  <TitlesOfParts>
    <vt:vector size="41" baseType="lpstr">
      <vt:lpstr>MS Mincho</vt:lpstr>
      <vt:lpstr>MS PGothic</vt:lpstr>
      <vt:lpstr>Arial</vt:lpstr>
      <vt:lpstr>Calibri</vt:lpstr>
      <vt:lpstr>Garamond</vt:lpstr>
      <vt:lpstr>Gill Sans MT</vt:lpstr>
      <vt:lpstr>Times New Roman</vt:lpstr>
      <vt:lpstr>Wingdings</vt:lpstr>
      <vt:lpstr>Office Theme</vt:lpstr>
      <vt:lpstr>Academic Advising &amp; Orientation (AAO) Session  Class of 2020</vt:lpstr>
      <vt:lpstr>Overview of this Session</vt:lpstr>
      <vt:lpstr>Welcome!</vt:lpstr>
      <vt:lpstr>Naval Academy Mission</vt:lpstr>
      <vt:lpstr>USNA Majors</vt:lpstr>
      <vt:lpstr>USNA Core Curriculum</vt:lpstr>
      <vt:lpstr>Typical Plebe Year</vt:lpstr>
      <vt:lpstr>Languages</vt:lpstr>
      <vt:lpstr>Course Identifiers</vt:lpstr>
      <vt:lpstr>Mathematics (SM)</vt:lpstr>
      <vt:lpstr>Chemistry (SC)</vt:lpstr>
      <vt:lpstr>English (HE)</vt:lpstr>
      <vt:lpstr>FP, HH, NL, NS &amp; SI Courses</vt:lpstr>
      <vt:lpstr>PE Courses</vt:lpstr>
      <vt:lpstr>Validating Plebe PE</vt:lpstr>
      <vt:lpstr>Grades</vt:lpstr>
      <vt:lpstr>Credits</vt:lpstr>
      <vt:lpstr>Validation Policies</vt:lpstr>
      <vt:lpstr>Validation Policies</vt:lpstr>
      <vt:lpstr>AP Scores</vt:lpstr>
      <vt:lpstr>Questions?</vt:lpstr>
      <vt:lpstr>Back-up Slides</vt:lpstr>
      <vt:lpstr>First Semester Course Summaries</vt:lpstr>
      <vt:lpstr>First Semester Courses</vt:lpstr>
      <vt:lpstr>First Semester Courses</vt:lpstr>
      <vt:lpstr>English Course Info</vt:lpstr>
      <vt:lpstr>English Course Info (Cont)</vt:lpstr>
      <vt:lpstr>English Course Info (Cont)</vt:lpstr>
      <vt:lpstr>English Course Info (Cont)</vt:lpstr>
      <vt:lpstr>International Program Info</vt:lpstr>
      <vt:lpstr>International Program Info (Cont) </vt:lpstr>
      <vt:lpstr>Preregistration Guide 2020</vt:lpstr>
    </vt:vector>
  </TitlesOfParts>
  <Company>USNA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cgallagh</dc:creator>
  <cp:lastModifiedBy>Waters, Jennifer K CIV USNA Annapolis</cp:lastModifiedBy>
  <cp:revision>90</cp:revision>
  <cp:lastPrinted>2016-06-28T18:00:30Z</cp:lastPrinted>
  <dcterms:created xsi:type="dcterms:W3CDTF">2010-08-11T19:57:25Z</dcterms:created>
  <dcterms:modified xsi:type="dcterms:W3CDTF">2016-07-12T19:42:36Z</dcterms:modified>
</cp:coreProperties>
</file>