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67" r:id="rId5"/>
    <p:sldId id="269" r:id="rId6"/>
    <p:sldId id="270" r:id="rId7"/>
    <p:sldId id="261" r:id="rId8"/>
    <p:sldId id="259" r:id="rId9"/>
    <p:sldId id="271" r:id="rId10"/>
    <p:sldId id="264" r:id="rId11"/>
    <p:sldId id="265" r:id="rId12"/>
    <p:sldId id="266" r:id="rId13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5881" autoAdjust="0"/>
  </p:normalViewPr>
  <p:slideViewPr>
    <p:cSldViewPr snapToGrid="0">
      <p:cViewPr varScale="1">
        <p:scale>
          <a:sx n="56" d="100"/>
          <a:sy n="56" d="100"/>
        </p:scale>
        <p:origin x="103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5B706D-7403-4714-9796-020EE29B1F71}" type="datetimeFigureOut">
              <a:rPr lang="en-US" smtClean="0"/>
              <a:t>11/18/2016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2D25B8-9B29-4202-82AA-ADC8B3083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706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D25B8-9B29-4202-82AA-ADC8B30835F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5910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D25B8-9B29-4202-82AA-ADC8B30835F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4111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D25B8-9B29-4202-82AA-ADC8B30835F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69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D25B8-9B29-4202-82AA-ADC8B30835F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830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D25B8-9B29-4202-82AA-ADC8B30835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64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D25B8-9B29-4202-82AA-ADC8B30835F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183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D25B8-9B29-4202-82AA-ADC8B30835F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512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D25B8-9B29-4202-82AA-ADC8B30835F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96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D25B8-9B29-4202-82AA-ADC8B30835F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971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D25B8-9B29-4202-82AA-ADC8B30835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6317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D25B8-9B29-4202-82AA-ADC8B30835F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3094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Personal Identification: with the leader, want the leader’s approval)</a:t>
            </a:r>
          </a:p>
          <a:p>
            <a:r>
              <a:rPr lang="en-US" dirty="0" smtClean="0"/>
              <a:t>Social Identification:</a:t>
            </a:r>
            <a:r>
              <a:rPr lang="en-US" baseline="0" dirty="0" smtClean="0"/>
              <a:t> link their own self worth and identity to the values and identity of the group</a:t>
            </a:r>
          </a:p>
          <a:p>
            <a:r>
              <a:rPr lang="en-US" baseline="0" dirty="0" smtClean="0"/>
              <a:t>Internalization: the new visions and values are imbedded along with existing values</a:t>
            </a:r>
          </a:p>
          <a:p>
            <a:r>
              <a:rPr lang="en-US" baseline="0" dirty="0" smtClean="0"/>
              <a:t>Increase in self efficacy: followers believe they have power and ability to influence difficult changes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D25B8-9B29-4202-82AA-ADC8B30835F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440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11/18/2016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11/18/2016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11/18/2016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11/18/2016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11/18/2016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11/18/2016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11/18/2016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11/18/2016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11/18/2016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11/18/2016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11/18/2016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11/18/2016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11/18/2016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11/18/2016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11/18/2016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11/18/2016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11/18/2016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11/18/2016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Revitalizing Midshipmen's Desire to Develop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Using USNA’s mission as a classroom tool and resource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183" y="3970638"/>
            <a:ext cx="4640305" cy="270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8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(so far)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Midshipmen visibly more sincere about classroom topics</a:t>
            </a:r>
          </a:p>
          <a:p>
            <a:r>
              <a:rPr lang="en-US" sz="2800" dirty="0" smtClean="0"/>
              <a:t>Classroom cohesion</a:t>
            </a:r>
          </a:p>
          <a:p>
            <a:r>
              <a:rPr lang="en-US" sz="2800" dirty="0" smtClean="0"/>
              <a:t>Constant weaving of initial message into discussion semester wide</a:t>
            </a:r>
          </a:p>
          <a:p>
            <a:r>
              <a:rPr lang="en-US" sz="2800" dirty="0" smtClean="0"/>
              <a:t>More relevant example material </a:t>
            </a:r>
          </a:p>
          <a:p>
            <a:r>
              <a:rPr lang="en-US" sz="2800" dirty="0" smtClean="0"/>
              <a:t>Critical thinking via self policing</a:t>
            </a:r>
          </a:p>
        </p:txBody>
      </p:sp>
    </p:spTree>
    <p:extLst>
      <p:ext uri="{BB962C8B-B14F-4D97-AF65-F5344CB8AC3E}">
        <p14:creationId xmlns:p14="http://schemas.microsoft.com/office/powerpoint/2010/main" val="128748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class can be transformative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2400" dirty="0" smtClean="0"/>
              <a:t>Realize your </a:t>
            </a:r>
            <a:r>
              <a:rPr lang="en-US" sz="2400" dirty="0"/>
              <a:t>opportunity as an </a:t>
            </a:r>
            <a:r>
              <a:rPr lang="en-US" sz="2400" dirty="0" smtClean="0"/>
              <a:t>instructor </a:t>
            </a:r>
            <a:endParaRPr lang="en-US" sz="2400" dirty="0"/>
          </a:p>
          <a:p>
            <a:r>
              <a:rPr lang="en-US" sz="2400" dirty="0" smtClean="0"/>
              <a:t>Tangibly connect your mission in the classroom </a:t>
            </a:r>
            <a:r>
              <a:rPr lang="en-US" sz="2400" dirty="0"/>
              <a:t>with the mission of the </a:t>
            </a:r>
            <a:r>
              <a:rPr lang="en-US" sz="2400" dirty="0" smtClean="0"/>
              <a:t>institution</a:t>
            </a:r>
          </a:p>
          <a:p>
            <a:r>
              <a:rPr lang="en-US" sz="2400" dirty="0" smtClean="0"/>
              <a:t>Know who you teach and what is expected of them (</a:t>
            </a:r>
            <a:r>
              <a:rPr lang="en-US" sz="2400" dirty="0" err="1" smtClean="0"/>
              <a:t>mldg</a:t>
            </a:r>
            <a:r>
              <a:rPr lang="en-US" sz="2400" dirty="0" smtClean="0"/>
              <a:t>)</a:t>
            </a:r>
            <a:endParaRPr lang="en-US" sz="2400" dirty="0"/>
          </a:p>
          <a:p>
            <a:r>
              <a:rPr lang="en-US" sz="2400" dirty="0" smtClean="0"/>
              <a:t>Rediscover your creativity-design thinking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13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851" y="2063750"/>
            <a:ext cx="4132847" cy="3311525"/>
          </a:xfrm>
        </p:spPr>
      </p:pic>
    </p:spTree>
    <p:extLst>
      <p:ext uri="{BB962C8B-B14F-4D97-AF65-F5344CB8AC3E}">
        <p14:creationId xmlns:p14="http://schemas.microsoft.com/office/powerpoint/2010/main" val="265294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Who am </a:t>
            </a:r>
            <a:r>
              <a:rPr lang="en-US" dirty="0" err="1" smtClean="0"/>
              <a:t>i</a:t>
            </a:r>
            <a:r>
              <a:rPr lang="en-US" dirty="0" smtClean="0"/>
              <a:t>? a 2/c leadership instructor:</a:t>
            </a:r>
          </a:p>
          <a:p>
            <a:pPr lvl="1"/>
            <a:r>
              <a:rPr lang="en-US" sz="2000" dirty="0" smtClean="0"/>
              <a:t>Seeking a way to calibrate my students for the year</a:t>
            </a:r>
          </a:p>
          <a:p>
            <a:pPr lvl="1"/>
            <a:r>
              <a:rPr lang="en-US" sz="2000" dirty="0" smtClean="0"/>
              <a:t>Recognizes the reality of limited time (one semester, 50 min)</a:t>
            </a:r>
          </a:p>
          <a:p>
            <a:pPr lvl="1"/>
            <a:r>
              <a:rPr lang="en-US" sz="2000" dirty="0" smtClean="0"/>
              <a:t>Accepts my class won’t always be the biggest alligator next to the mind boat</a:t>
            </a:r>
          </a:p>
          <a:p>
            <a:pPr lvl="1"/>
            <a:r>
              <a:rPr lang="en-US" sz="2000" dirty="0" smtClean="0"/>
              <a:t>Appreciative of skepticism about Learning from a book vs learning from experience</a:t>
            </a:r>
          </a:p>
          <a:p>
            <a:pPr lvl="1"/>
            <a:r>
              <a:rPr lang="en-US" sz="2000" dirty="0" smtClean="0"/>
              <a:t>Understands it sometimes takes 49 minutes to turn on “thinking” in </a:t>
            </a:r>
            <a:r>
              <a:rPr lang="en-US" sz="2000" dirty="0" err="1" smtClean="0"/>
              <a:t>midn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8832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Remind them why they’re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The watch </a:t>
            </a:r>
          </a:p>
          <a:p>
            <a:r>
              <a:rPr lang="en-US" sz="3200" dirty="0" smtClean="0"/>
              <a:t>Midshipmen leadership development guide</a:t>
            </a:r>
          </a:p>
          <a:p>
            <a:r>
              <a:rPr lang="en-US" sz="3200" dirty="0" smtClean="0"/>
              <a:t>Responsibility, accountability, and discipline</a:t>
            </a:r>
            <a:endParaRPr lang="en-US" sz="3200" i="1" dirty="0" smtClean="0"/>
          </a:p>
          <a:p>
            <a:pPr marL="0" indent="0" algn="ctr">
              <a:buNone/>
            </a:pPr>
            <a:r>
              <a:rPr lang="en-US" sz="4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know-do-be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35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709" y="2678724"/>
            <a:ext cx="10396882" cy="115196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“While </a:t>
            </a:r>
            <a:r>
              <a:rPr lang="en-US" dirty="0"/>
              <a:t>some of us were in school learning our trade</a:t>
            </a:r>
            <a:br>
              <a:rPr lang="en-US" dirty="0"/>
            </a:br>
            <a:r>
              <a:rPr lang="en-US" dirty="0"/>
              <a:t>This shipmate stood the </a:t>
            </a:r>
            <a:r>
              <a:rPr lang="en-US" dirty="0" smtClean="0"/>
              <a:t>watch”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33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videoplayback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823"/>
          </a:xfrm>
        </p:spPr>
      </p:pic>
    </p:spTree>
    <p:extLst>
      <p:ext uri="{BB962C8B-B14F-4D97-AF65-F5344CB8AC3E}">
        <p14:creationId xmlns:p14="http://schemas.microsoft.com/office/powerpoint/2010/main" val="288406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739701" y="1615515"/>
            <a:ext cx="10340935" cy="331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64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Transformational vs transactional teaching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Transactional: contingent rewards/punishment and management by exception</a:t>
            </a:r>
          </a:p>
          <a:p>
            <a:r>
              <a:rPr lang="en-US" sz="2400" dirty="0" smtClean="0"/>
              <a:t>Transformational: </a:t>
            </a:r>
            <a:endParaRPr lang="en-US" sz="2400" dirty="0"/>
          </a:p>
          <a:p>
            <a:pPr lvl="1"/>
            <a:r>
              <a:rPr lang="en-US" sz="2400" dirty="0" smtClean="0"/>
              <a:t>Idealized influence</a:t>
            </a:r>
          </a:p>
          <a:p>
            <a:pPr lvl="1"/>
            <a:r>
              <a:rPr lang="en-US" sz="2400" dirty="0" smtClean="0"/>
              <a:t>Inspirational motivation</a:t>
            </a:r>
          </a:p>
          <a:p>
            <a:pPr lvl="1"/>
            <a:r>
              <a:rPr lang="en-US" sz="2400" dirty="0" smtClean="0"/>
              <a:t>Individualized consideration</a:t>
            </a:r>
          </a:p>
          <a:p>
            <a:pPr lvl="1"/>
            <a:r>
              <a:rPr lang="en-US" sz="2400" dirty="0" smtClean="0"/>
              <a:t>Intellectual stimulation</a:t>
            </a:r>
          </a:p>
        </p:txBody>
      </p:sp>
    </p:spTree>
    <p:extLst>
      <p:ext uri="{BB962C8B-B14F-4D97-AF65-F5344CB8AC3E}">
        <p14:creationId xmlns:p14="http://schemas.microsoft.com/office/powerpoint/2010/main" val="81819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Tying (by force) content to experience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watch reflection </a:t>
            </a:r>
            <a:r>
              <a:rPr lang="en-US" dirty="0" err="1" smtClean="0"/>
              <a:t>hw</a:t>
            </a:r>
            <a:endParaRPr lang="en-US" dirty="0"/>
          </a:p>
          <a:p>
            <a:r>
              <a:rPr lang="en-US" dirty="0" smtClean="0"/>
              <a:t>“transformation to 2/c leaders” class discussion</a:t>
            </a:r>
          </a:p>
          <a:p>
            <a:r>
              <a:rPr lang="en-US" dirty="0" smtClean="0"/>
              <a:t>Your story and </a:t>
            </a:r>
            <a:r>
              <a:rPr lang="en-US" dirty="0" err="1" smtClean="0"/>
              <a:t>sme</a:t>
            </a:r>
            <a:endParaRPr lang="en-US" dirty="0" smtClean="0"/>
          </a:p>
          <a:p>
            <a:r>
              <a:rPr lang="en-US" dirty="0" smtClean="0"/>
              <a:t>Intentional change </a:t>
            </a:r>
            <a:r>
              <a:rPr lang="en-US" dirty="0" err="1" smtClean="0"/>
              <a:t>hw</a:t>
            </a:r>
            <a:endParaRPr lang="en-US" dirty="0" smtClean="0"/>
          </a:p>
          <a:p>
            <a:r>
              <a:rPr lang="en-US" dirty="0" smtClean="0"/>
              <a:t>Individual Feedback sessions *voluntary*</a:t>
            </a:r>
          </a:p>
          <a:p>
            <a:r>
              <a:rPr lang="en-US" dirty="0" smtClean="0"/>
              <a:t>Term paper</a:t>
            </a:r>
          </a:p>
          <a:p>
            <a:r>
              <a:rPr lang="en-US" dirty="0" smtClean="0"/>
              <a:t>End of semester self assessment</a:t>
            </a:r>
          </a:p>
        </p:txBody>
      </p:sp>
    </p:spTree>
    <p:extLst>
      <p:ext uri="{BB962C8B-B14F-4D97-AF65-F5344CB8AC3E}">
        <p14:creationId xmlns:p14="http://schemas.microsoft.com/office/powerpoint/2010/main" val="141388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process of transformation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Personal identification</a:t>
            </a:r>
          </a:p>
          <a:p>
            <a:r>
              <a:rPr lang="en-US" sz="3200" dirty="0" smtClean="0"/>
              <a:t>Social identification</a:t>
            </a:r>
          </a:p>
          <a:p>
            <a:r>
              <a:rPr lang="en-US" sz="3200" dirty="0" smtClean="0"/>
              <a:t>Internalization</a:t>
            </a:r>
          </a:p>
          <a:p>
            <a:r>
              <a:rPr lang="en-US" sz="3200" dirty="0" smtClean="0"/>
              <a:t>Increase in self efficacy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2297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186</TotalTime>
  <Words>337</Words>
  <Application>Microsoft Office PowerPoint</Application>
  <PresentationFormat>Widescreen</PresentationFormat>
  <Paragraphs>63</Paragraphs>
  <Slides>12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Impact</vt:lpstr>
      <vt:lpstr>Main Event</vt:lpstr>
      <vt:lpstr>Revitalizing Midshipmen's Desire to Develop</vt:lpstr>
      <vt:lpstr>Introduction</vt:lpstr>
      <vt:lpstr>Remind them why they’re here</vt:lpstr>
      <vt:lpstr>“While some of us were in school learning our trade This shipmate stood the watch”</vt:lpstr>
      <vt:lpstr>PowerPoint Presentation</vt:lpstr>
      <vt:lpstr>PowerPoint Presentation</vt:lpstr>
      <vt:lpstr>Transformational vs transactional teaching</vt:lpstr>
      <vt:lpstr>Tying (by force) content to experience</vt:lpstr>
      <vt:lpstr>The process of transformation</vt:lpstr>
      <vt:lpstr>Results (so far)</vt:lpstr>
      <vt:lpstr>Your class can be transformative</vt:lpstr>
      <vt:lpstr>Questions?</vt:lpstr>
    </vt:vector>
  </TitlesOfParts>
  <Company>United States Naval Academy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Speaking Workshop</dc:title>
  <dc:creator>Reiddixon, Erica C LT USN USNA Annapolis</dc:creator>
  <cp:lastModifiedBy>Zhu, Julie FN USNA Annapolis</cp:lastModifiedBy>
  <cp:revision>20</cp:revision>
  <cp:lastPrinted>2016-11-17T23:56:47Z</cp:lastPrinted>
  <dcterms:created xsi:type="dcterms:W3CDTF">2016-10-30T15:02:56Z</dcterms:created>
  <dcterms:modified xsi:type="dcterms:W3CDTF">2016-11-18T18:04:26Z</dcterms:modified>
</cp:coreProperties>
</file>