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256" r:id="rId2"/>
    <p:sldId id="295" r:id="rId3"/>
    <p:sldId id="297" r:id="rId4"/>
    <p:sldId id="301" r:id="rId5"/>
    <p:sldId id="271" r:id="rId6"/>
    <p:sldId id="270" r:id="rId7"/>
    <p:sldId id="257" r:id="rId8"/>
    <p:sldId id="258" r:id="rId9"/>
    <p:sldId id="259" r:id="rId10"/>
    <p:sldId id="260" r:id="rId11"/>
    <p:sldId id="261" r:id="rId12"/>
    <p:sldId id="269" r:id="rId13"/>
    <p:sldId id="264" r:id="rId14"/>
    <p:sldId id="265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5" r:id="rId27"/>
    <p:sldId id="283" r:id="rId28"/>
    <p:sldId id="284" r:id="rId29"/>
    <p:sldId id="286" r:id="rId30"/>
    <p:sldId id="299" r:id="rId31"/>
    <p:sldId id="300" r:id="rId32"/>
    <p:sldId id="287" r:id="rId33"/>
    <p:sldId id="292" r:id="rId34"/>
    <p:sldId id="302" r:id="rId35"/>
    <p:sldId id="298" r:id="rId36"/>
    <p:sldId id="303" r:id="rId37"/>
    <p:sldId id="293" r:id="rId38"/>
    <p:sldId id="304" r:id="rId3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18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072E43C-AA2F-406A-8BAF-FBFFEC13052A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7217724-51AB-4D7F-87A1-2D5D407D0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987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394134-F2A0-4FB9-ADC2-3585E6947E47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60AF15-036F-475B-90F2-87DAB60A6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15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“By 1918, every state required students to complete elementary school. . . . Approximately 200,000 students attended high schools in 1890 and almost 2,000,000 by 1920, an increase from 7% of the 14 to 17 year old population to over 30%.” (</a:t>
            </a:r>
            <a:r>
              <a:rPr lang="en-US" sz="1200" i="1" dirty="0" smtClean="0">
                <a:latin typeface="Calibri" panose="020F0502020204030204" pitchFamily="34" charset="0"/>
              </a:rPr>
              <a:t>http://www.huffingtonpost.com/alan-singer/welcome-back-a-brief-hist_b_8098916.html)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0AF15-036F-475B-90F2-87DAB60A6E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47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8F08E266-9A35-4454-9C8A-B3A79DEBB493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3FF421E-CCF5-428B-9AC7-BA8E4E8FE42A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8E266-9A35-4454-9C8A-B3A79DEBB493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F421E-CCF5-428B-9AC7-BA8E4E8FE4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8E266-9A35-4454-9C8A-B3A79DEBB493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F421E-CCF5-428B-9AC7-BA8E4E8FE4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8E266-9A35-4454-9C8A-B3A79DEBB493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F421E-CCF5-428B-9AC7-BA8E4E8FE4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8E266-9A35-4454-9C8A-B3A79DEBB493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F421E-CCF5-428B-9AC7-BA8E4E8FE4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8E266-9A35-4454-9C8A-B3A79DEBB493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F421E-CCF5-428B-9AC7-BA8E4E8FE42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8E266-9A35-4454-9C8A-B3A79DEBB493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F421E-CCF5-428B-9AC7-BA8E4E8FE4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8E266-9A35-4454-9C8A-B3A79DEBB493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F421E-CCF5-428B-9AC7-BA8E4E8FE4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8E266-9A35-4454-9C8A-B3A79DEBB493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F421E-CCF5-428B-9AC7-BA8E4E8FE4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8E266-9A35-4454-9C8A-B3A79DEBB493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F421E-CCF5-428B-9AC7-BA8E4E8FE42A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8E266-9A35-4454-9C8A-B3A79DEBB493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F421E-CCF5-428B-9AC7-BA8E4E8FE4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8F08E266-9A35-4454-9C8A-B3A79DEBB493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23FF421E-CCF5-428B-9AC7-BA8E4E8FE42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books.google.com/ngrams" TargetMode="Externa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books.google.com/ngrams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981200"/>
            <a:ext cx="3581400" cy="1524000"/>
          </a:xfrm>
        </p:spPr>
        <p:txBody>
          <a:bodyPr>
            <a:noAutofit/>
          </a:bodyPr>
          <a:lstStyle/>
          <a:p>
            <a:pPr algn="r"/>
            <a:r>
              <a:rPr lang="en-US" b="1" dirty="0" smtClean="0"/>
              <a:t>Teaching 101: Get the Gouge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962400"/>
            <a:ext cx="3581400" cy="2057400"/>
          </a:xfrm>
        </p:spPr>
        <p:txBody>
          <a:bodyPr>
            <a:noAutofit/>
          </a:bodyPr>
          <a:lstStyle/>
          <a:p>
            <a:pPr algn="r"/>
            <a:r>
              <a:rPr lang="en-US" sz="2400" dirty="0" smtClean="0"/>
              <a:t>Karyn Z. Sproles, PhD</a:t>
            </a:r>
          </a:p>
          <a:p>
            <a:pPr algn="r"/>
            <a:r>
              <a:rPr lang="en-US" dirty="0" smtClean="0"/>
              <a:t>USNA’s Center for Teaching &amp; Learning</a:t>
            </a:r>
          </a:p>
          <a:p>
            <a:pPr algn="r"/>
            <a:r>
              <a:rPr lang="en-US" sz="2300" dirty="0" smtClean="0"/>
              <a:t>LCDR Lori Goodenough</a:t>
            </a:r>
          </a:p>
          <a:p>
            <a:pPr algn="r"/>
            <a:r>
              <a:rPr lang="en-US" dirty="0" smtClean="0"/>
              <a:t>Mechanical Engineering Department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70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True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68580" indent="0">
              <a:buNone/>
            </a:pPr>
            <a:r>
              <a:rPr lang="en-US" sz="4800" dirty="0" smtClean="0"/>
              <a:t>Active Learning encourages students to engage with material—not just memorize it.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7525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True or False?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68580" indent="0">
              <a:buNone/>
            </a:pPr>
            <a:r>
              <a:rPr lang="en-US" sz="4000" dirty="0" smtClean="0"/>
              <a:t>Active Learning attempts to increase learning for more students by appealing to a variety of learning styles.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2733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3452310" cy="801136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True</a:t>
            </a:r>
            <a:endParaRPr lang="en-US" sz="4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286000"/>
            <a:ext cx="3405526" cy="3640931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645152" y="838200"/>
            <a:ext cx="3419856" cy="4968239"/>
          </a:xfrm>
        </p:spPr>
        <p:txBody>
          <a:bodyPr>
            <a:normAutofit/>
          </a:bodyPr>
          <a:lstStyle/>
          <a:p>
            <a:r>
              <a:rPr lang="en-US" sz="2600" b="1" dirty="0"/>
              <a:t>Concrete Experience: Labs</a:t>
            </a:r>
          </a:p>
          <a:p>
            <a:r>
              <a:rPr lang="en-US" sz="2600" b="1" dirty="0"/>
              <a:t>Reflective Observation: Journals</a:t>
            </a:r>
          </a:p>
          <a:p>
            <a:r>
              <a:rPr lang="en-US" b="1" dirty="0"/>
              <a:t>Abstract </a:t>
            </a:r>
            <a:r>
              <a:rPr lang="en-US" b="1" dirty="0" smtClean="0"/>
              <a:t>Conceptualization: </a:t>
            </a:r>
            <a:r>
              <a:rPr lang="en-US" sz="2600" b="1" dirty="0"/>
              <a:t>Model Building</a:t>
            </a:r>
          </a:p>
          <a:p>
            <a:r>
              <a:rPr lang="en-US" sz="2600" b="1" dirty="0"/>
              <a:t>Active Experimentation: Case Studies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53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True or False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4400" dirty="0" smtClean="0"/>
              <a:t>Active learning might be fun, but lectures cover more material.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0896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990600"/>
            <a:ext cx="7024744" cy="1143000"/>
          </a:xfrm>
        </p:spPr>
        <p:txBody>
          <a:bodyPr/>
          <a:lstStyle/>
          <a:p>
            <a:r>
              <a:rPr lang="en-US" b="1" dirty="0" smtClean="0"/>
              <a:t>True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4000" dirty="0" smtClean="0"/>
              <a:t>But research shows that students retain about 50% of the lecture (when tested immediately afterward)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7096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Brain Based Learning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4000" dirty="0" smtClean="0"/>
              <a:t>Our Goal:</a:t>
            </a:r>
          </a:p>
          <a:p>
            <a:pPr marL="68580" indent="0">
              <a:buNone/>
            </a:pPr>
            <a:endParaRPr lang="en-US" sz="4000" dirty="0"/>
          </a:p>
          <a:p>
            <a:pPr marL="68580" indent="0">
              <a:buNone/>
            </a:pPr>
            <a:r>
              <a:rPr lang="en-US" sz="4000" dirty="0" smtClean="0"/>
              <a:t>How to get what we teach students into their long-term memory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12346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724936"/>
          </a:xfrm>
        </p:spPr>
        <p:txBody>
          <a:bodyPr/>
          <a:lstStyle/>
          <a:p>
            <a:r>
              <a:rPr lang="en-US" b="1" dirty="0"/>
              <a:t>How do you learn?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057400"/>
            <a:ext cx="6777317" cy="3886200"/>
          </a:xfrm>
        </p:spPr>
        <p:txBody>
          <a:bodyPr>
            <a:noAutofit/>
          </a:bodyPr>
          <a:lstStyle/>
          <a:p>
            <a:r>
              <a:rPr lang="en-US" sz="3200" dirty="0"/>
              <a:t>In groups of 5 or 6</a:t>
            </a:r>
          </a:p>
          <a:p>
            <a:r>
              <a:rPr lang="en-US" sz="3200" dirty="0"/>
              <a:t>Think about the classes you have </a:t>
            </a:r>
            <a:r>
              <a:rPr lang="en-US" sz="3200" dirty="0" smtClean="0"/>
              <a:t>taken</a:t>
            </a:r>
          </a:p>
          <a:p>
            <a:endParaRPr lang="en-US" sz="3200" dirty="0"/>
          </a:p>
          <a:p>
            <a:pPr lvl="2"/>
            <a:r>
              <a:rPr lang="en-US" sz="3200" dirty="0"/>
              <a:t>What </a:t>
            </a:r>
            <a:r>
              <a:rPr lang="en-US" sz="3200" dirty="0" smtClean="0"/>
              <a:t>helped </a:t>
            </a:r>
            <a:r>
              <a:rPr lang="en-US" sz="3200" dirty="0"/>
              <a:t>you learn?</a:t>
            </a:r>
          </a:p>
          <a:p>
            <a:pPr lvl="2"/>
            <a:r>
              <a:rPr lang="en-US" sz="3200" dirty="0"/>
              <a:t>What </a:t>
            </a:r>
            <a:r>
              <a:rPr lang="en-US" sz="3200" dirty="0" smtClean="0"/>
              <a:t>hindered </a:t>
            </a:r>
            <a:r>
              <a:rPr lang="en-US" sz="3200" dirty="0"/>
              <a:t>your learning?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37353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Does prior knowledge help you learn new material?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When did it help you learn?</a:t>
            </a:r>
          </a:p>
          <a:p>
            <a:r>
              <a:rPr lang="en-US" sz="4000" dirty="0" smtClean="0"/>
              <a:t>When did it hinder your leaning?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56595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LEARNING = MENTAL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6777317" cy="3619948"/>
          </a:xfrm>
        </p:spPr>
        <p:txBody>
          <a:bodyPr>
            <a:noAutofit/>
          </a:bodyPr>
          <a:lstStyle/>
          <a:p>
            <a:r>
              <a:rPr lang="en-US" sz="3600" dirty="0" smtClean="0"/>
              <a:t>Experience </a:t>
            </a:r>
            <a:r>
              <a:rPr lang="en-US" sz="3600" dirty="0"/>
              <a:t>= the earth is </a:t>
            </a:r>
            <a:r>
              <a:rPr lang="en-US" sz="3600" dirty="0" smtClean="0"/>
              <a:t>flat</a:t>
            </a:r>
            <a:endParaRPr lang="en-US" sz="3600" dirty="0"/>
          </a:p>
          <a:p>
            <a:endParaRPr lang="en-US" sz="3600" dirty="0" smtClean="0"/>
          </a:p>
          <a:p>
            <a:endParaRPr lang="en-US" sz="3600" dirty="0"/>
          </a:p>
          <a:p>
            <a:pPr algn="r"/>
            <a:r>
              <a:rPr lang="en-US" sz="3600" dirty="0"/>
              <a:t>Education = the earth is round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95248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Knowledge of Round</a:t>
            </a:r>
          </a:p>
        </p:txBody>
      </p:sp>
      <p:pic>
        <p:nvPicPr>
          <p:cNvPr id="4" name="Content Placeholder 3" descr="SimplyPerfectPancakes-1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9" b="15539"/>
          <a:stretch>
            <a:fillRect/>
          </a:stretch>
        </p:blipFill>
        <p:spPr>
          <a:xfrm>
            <a:off x="1043492" y="2323652"/>
            <a:ext cx="6777317" cy="3772348"/>
          </a:xfrm>
        </p:spPr>
      </p:pic>
    </p:spTree>
    <p:extLst>
      <p:ext uri="{BB962C8B-B14F-4D97-AF65-F5344CB8AC3E}">
        <p14:creationId xmlns:p14="http://schemas.microsoft.com/office/powerpoint/2010/main" val="3466757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Heard around the lunch table</a:t>
            </a:r>
            <a:endParaRPr lang="en-US" b="1" dirty="0"/>
          </a:p>
        </p:txBody>
      </p:sp>
      <p:pic>
        <p:nvPicPr>
          <p:cNvPr id="1026" name="Picture 2" descr="http://33hpwq10j9luq8gl43e62q4e-wpengine.netdna-ssl.com/wp-content/uploads/2017/04/0R4WHtWLkRyYUpD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092" y="2743200"/>
            <a:ext cx="6565107" cy="369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3581400" y="2170664"/>
            <a:ext cx="2530738" cy="1600199"/>
          </a:xfrm>
          <a:prstGeom prst="wedgeEllipseCallout">
            <a:avLst>
              <a:gd name="adj1" fmla="val 55892"/>
              <a:gd name="adj2" fmla="val 779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It was really a question of pedagogy . . .</a:t>
            </a:r>
            <a:endParaRPr lang="en-US" dirty="0"/>
          </a:p>
        </p:txBody>
      </p:sp>
      <p:sp>
        <p:nvSpPr>
          <p:cNvPr id="4" name="Cloud Callout 3"/>
          <p:cNvSpPr/>
          <p:nvPr/>
        </p:nvSpPr>
        <p:spPr>
          <a:xfrm>
            <a:off x="139404" y="2895599"/>
            <a:ext cx="2362200" cy="1219200"/>
          </a:xfrm>
          <a:prstGeom prst="cloudCallout">
            <a:avLst>
              <a:gd name="adj1" fmla="val 44626"/>
              <a:gd name="adj2" fmla="val 633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What’s a pedagogy?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02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Learning to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Activate prior knowledge = round</a:t>
            </a:r>
          </a:p>
          <a:p>
            <a:r>
              <a:rPr lang="en-US" dirty="0"/>
              <a:t>Recognize the flaws in prior knowledge = not flat</a:t>
            </a:r>
          </a:p>
          <a:p>
            <a:r>
              <a:rPr lang="en-US" dirty="0"/>
              <a:t>Apply new knowledge in order to adjust mental model = ball</a:t>
            </a:r>
          </a:p>
          <a:p>
            <a:r>
              <a:rPr lang="en-US" dirty="0"/>
              <a:t>Retrieve new knowledge in order to move it into long-term memory = study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899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What is the problem with short term (or working) memory?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Think</a:t>
            </a:r>
          </a:p>
          <a:p>
            <a:r>
              <a:rPr lang="en-US" sz="4800" dirty="0"/>
              <a:t>Pair</a:t>
            </a:r>
          </a:p>
          <a:p>
            <a:r>
              <a:rPr lang="en-US" sz="4800" dirty="0"/>
              <a:t>Share</a:t>
            </a:r>
          </a:p>
        </p:txBody>
      </p:sp>
    </p:spTree>
    <p:extLst>
      <p:ext uri="{BB962C8B-B14F-4D97-AF65-F5344CB8AC3E}">
        <p14:creationId xmlns:p14="http://schemas.microsoft.com/office/powerpoint/2010/main" val="2181330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Long Term Memory Increases with Need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4" r="246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13967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Short Term Memory is Finite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4" b="110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2957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685800"/>
            <a:ext cx="7024744" cy="1676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How can we get short term memories into long term memory</a:t>
            </a:r>
            <a:r>
              <a:rPr lang="en-US" b="1" dirty="0" smtClean="0"/>
              <a:t>?</a:t>
            </a:r>
            <a:endParaRPr lang="en-US" b="1" dirty="0"/>
          </a:p>
        </p:txBody>
      </p:sp>
      <p:pic>
        <p:nvPicPr>
          <p:cNvPr id="9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2" r="9942"/>
          <a:stretch>
            <a:fillRect/>
          </a:stretch>
        </p:blipFill>
        <p:spPr/>
      </p:pic>
      <p:pic>
        <p:nvPicPr>
          <p:cNvPr id="10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6" r="34166"/>
          <a:stretch>
            <a:fillRect/>
          </a:stretch>
        </p:blipFill>
        <p:spPr/>
      </p:pic>
      <p:cxnSp>
        <p:nvCxnSpPr>
          <p:cNvPr id="12" name="Straight Arrow Connector 11"/>
          <p:cNvCxnSpPr/>
          <p:nvPr/>
        </p:nvCxnSpPr>
        <p:spPr>
          <a:xfrm>
            <a:off x="1371600" y="2514600"/>
            <a:ext cx="5486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178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 smtClean="0"/>
              <a:t>Predicting: Make it Interesting</a:t>
            </a:r>
            <a:endParaRPr lang="en-US" b="1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What formula might we use to solve this equation?</a:t>
            </a:r>
          </a:p>
          <a:p>
            <a:r>
              <a:rPr lang="en-US" dirty="0" smtClean="0"/>
              <a:t>What results do you think we will get?</a:t>
            </a:r>
          </a:p>
          <a:p>
            <a:r>
              <a:rPr lang="en-US" dirty="0" smtClean="0"/>
              <a:t>How do you think this will turn out?</a:t>
            </a:r>
            <a:endParaRPr lang="en-US" dirty="0"/>
          </a:p>
        </p:txBody>
      </p:sp>
      <p:pic>
        <p:nvPicPr>
          <p:cNvPr id="12" name="Content Placeholder 11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7" r="1941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4920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Spaced retrieval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978" b="109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5096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1817" b="11817"/>
          <a:stretch>
            <a:fillRect/>
          </a:stretch>
        </p:blipFill>
        <p:spPr/>
      </p:pic>
      <p:sp>
        <p:nvSpPr>
          <p:cNvPr id="4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Self-Explaining</a:t>
            </a:r>
          </a:p>
        </p:txBody>
      </p:sp>
    </p:spTree>
    <p:extLst>
      <p:ext uri="{BB962C8B-B14F-4D97-AF65-F5344CB8AC3E}">
        <p14:creationId xmlns:p14="http://schemas.microsoft.com/office/powerpoint/2010/main" val="77706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Connecting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1" b="20471"/>
          <a:stretch>
            <a:fillRect/>
          </a:stretch>
        </p:blipFill>
        <p:spPr>
          <a:xfrm>
            <a:off x="1043492" y="1828800"/>
            <a:ext cx="6777317" cy="4003829"/>
          </a:xfrm>
        </p:spPr>
      </p:pic>
    </p:spTree>
    <p:extLst>
      <p:ext uri="{BB962C8B-B14F-4D97-AF65-F5344CB8AC3E}">
        <p14:creationId xmlns:p14="http://schemas.microsoft.com/office/powerpoint/2010/main" val="28321816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Reflecting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l="13301" r="13301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645152" y="1752600"/>
            <a:ext cx="3419856" cy="4053839"/>
          </a:xfrm>
        </p:spPr>
        <p:txBody>
          <a:bodyPr>
            <a:noAutofit/>
          </a:bodyPr>
          <a:lstStyle/>
          <a:p>
            <a:r>
              <a:rPr lang="en-US" sz="2800" dirty="0" smtClean="0"/>
              <a:t>Journals</a:t>
            </a:r>
          </a:p>
          <a:p>
            <a:r>
              <a:rPr lang="en-US" sz="2800" dirty="0" smtClean="0"/>
              <a:t>Reflections</a:t>
            </a:r>
          </a:p>
          <a:p>
            <a:r>
              <a:rPr lang="en-US" sz="2800" dirty="0" smtClean="0"/>
              <a:t>1-minute papers:</a:t>
            </a:r>
          </a:p>
          <a:p>
            <a:pPr lvl="1"/>
            <a:r>
              <a:rPr lang="en-US" sz="2800" dirty="0" smtClean="0"/>
              <a:t>Most important point</a:t>
            </a:r>
          </a:p>
          <a:p>
            <a:pPr lvl="1"/>
            <a:r>
              <a:rPr lang="en-US" sz="2800" dirty="0" smtClean="0"/>
              <a:t>Muddiest point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94451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202" y="4467422"/>
            <a:ext cx="5678148" cy="1718256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703203" y="2590800"/>
            <a:ext cx="5678146" cy="1818043"/>
          </a:xfrm>
          <a:prstGeom prst="rect">
            <a:avLst/>
          </a:prstGeom>
        </p:spPr>
      </p:pic>
      <p:sp>
        <p:nvSpPr>
          <p:cNvPr id="7" name="Text Box 3"/>
          <p:cNvSpPr txBox="1"/>
          <p:nvPr/>
        </p:nvSpPr>
        <p:spPr>
          <a:xfrm>
            <a:off x="3886200" y="6248400"/>
            <a:ext cx="4749800" cy="152400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en-US" sz="10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Graphs developed using Google Books </a:t>
            </a:r>
            <a:r>
              <a:rPr lang="en-US" sz="1000" i="1" dirty="0" err="1" smtClean="0">
                <a:latin typeface="Calibri" panose="020F0502020204030204" pitchFamily="34" charset="0"/>
              </a:rPr>
              <a:t>Ngram</a:t>
            </a:r>
            <a:r>
              <a:rPr lang="en-US" sz="1000" i="1" dirty="0" smtClean="0">
                <a:latin typeface="Calibri" panose="020F0502020204030204" pitchFamily="34" charset="0"/>
              </a:rPr>
              <a:t> </a:t>
            </a:r>
            <a:r>
              <a:rPr lang="en-US" sz="1000" i="1" dirty="0">
                <a:latin typeface="Calibri" panose="020F0502020204030204" pitchFamily="34" charset="0"/>
              </a:rPr>
              <a:t>Viewer (</a:t>
            </a:r>
            <a:r>
              <a:rPr lang="en-US" sz="1000" i="1" u="sng" dirty="0">
                <a:latin typeface="Calibri" panose="020F0502020204030204" pitchFamily="34" charset="0"/>
                <a:hlinkClick r:id="rId5"/>
              </a:rPr>
              <a:t>https://books.google.com/ngrams</a:t>
            </a:r>
            <a:r>
              <a:rPr lang="en-US" sz="1000" i="1" dirty="0">
                <a:latin typeface="Calibri" panose="020F0502020204030204" pitchFamily="34" charset="0"/>
              </a:rPr>
              <a:t>)</a:t>
            </a:r>
          </a:p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endParaRPr lang="en-US" sz="1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Pedagogy and Curriculum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311251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True or False?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4800" dirty="0"/>
              <a:t>A</a:t>
            </a:r>
            <a:r>
              <a:rPr lang="en-US" sz="4800" dirty="0" smtClean="0"/>
              <a:t>ctive learning caters to Millennial learning preferences.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05283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48200" y="762000"/>
            <a:ext cx="3300984" cy="847344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True</a:t>
            </a:r>
            <a:endParaRPr lang="en-US" sz="4800" b="1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r="9052"/>
          <a:stretch>
            <a:fillRect/>
          </a:stretch>
        </p:blipFill>
        <p:spPr>
          <a:xfrm>
            <a:off x="987188" y="685800"/>
            <a:ext cx="3359623" cy="5468112"/>
          </a:xfrm>
        </p:spPr>
      </p:pic>
      <p:sp>
        <p:nvSpPr>
          <p:cNvPr id="10" name="Rectangle 9"/>
          <p:cNvSpPr/>
          <p:nvPr/>
        </p:nvSpPr>
        <p:spPr>
          <a:xfrm>
            <a:off x="1066800" y="54102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Dr. Christy </a:t>
            </a:r>
            <a:r>
              <a:rPr lang="en-US" sz="2000" b="1" dirty="0" smtClean="0">
                <a:solidFill>
                  <a:schemeClr val="bg2">
                    <a:lumMod val="75000"/>
                  </a:schemeClr>
                </a:solidFill>
              </a:rPr>
              <a:t>Price, Dalton State University</a:t>
            </a:r>
            <a:endParaRPr lang="en-US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3925" y="1524000"/>
            <a:ext cx="3302000" cy="412908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2800" dirty="0" smtClean="0"/>
              <a:t>Millennial Learning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dirty="0" smtClean="0"/>
              <a:t>Relevant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dirty="0" smtClean="0"/>
              <a:t>Rationale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dirty="0" smtClean="0"/>
              <a:t>Relaxed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dirty="0" smtClean="0"/>
              <a:t>Rapport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dirty="0" smtClean="0"/>
              <a:t>Research-based teaching methods; i.e., </a:t>
            </a:r>
            <a:endParaRPr lang="en-US" sz="2800" dirty="0"/>
          </a:p>
          <a:p>
            <a:r>
              <a:rPr lang="en-US" sz="2800" b="1" dirty="0" smtClean="0"/>
              <a:t>Active Learning</a:t>
            </a:r>
          </a:p>
          <a:p>
            <a:endParaRPr lang="en-US" sz="1600" dirty="0"/>
          </a:p>
          <a:p>
            <a:r>
              <a:rPr lang="en-US" sz="1600" dirty="0" smtClean="0"/>
              <a:t>Price, “Why Don’t My Students Think I’m Groovy,” p. 5.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2705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724936"/>
          </a:xfrm>
        </p:spPr>
        <p:txBody>
          <a:bodyPr/>
          <a:lstStyle/>
          <a:p>
            <a:r>
              <a:rPr lang="en-US" b="1" dirty="0" smtClean="0"/>
              <a:t>Bloom’s Revised Taxonomy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pcs2ndgrade.pbworks.com/f/1318607148/RB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3"/>
          <a:stretch/>
        </p:blipFill>
        <p:spPr bwMode="auto">
          <a:xfrm>
            <a:off x="533399" y="2017444"/>
            <a:ext cx="8112539" cy="434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2012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066800"/>
            <a:ext cx="8098000" cy="494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31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 Few Rules of Thumb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Students should be given ____ times the amount of time it takes the instructor to complete an exam.</a:t>
            </a:r>
          </a:p>
          <a:p>
            <a:r>
              <a:rPr lang="en-US" dirty="0" smtClean="0"/>
              <a:t>1 credit hour of meeting time typically corresponds to _____ hours of homework</a:t>
            </a:r>
            <a:r>
              <a:rPr lang="en-US" dirty="0"/>
              <a:t> </a:t>
            </a:r>
            <a:r>
              <a:rPr lang="en-US" dirty="0" smtClean="0"/>
              <a:t>and reading per week.</a:t>
            </a:r>
          </a:p>
          <a:p>
            <a:r>
              <a:rPr lang="en-US" dirty="0" smtClean="0"/>
              <a:t>Method of course material delivery should vary every ____ minutes.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29958" y="228600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3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0" y="3816530"/>
            <a:ext cx="736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2-3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4953000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10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33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USNA Values Teaching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19" y="2526571"/>
            <a:ext cx="7951883" cy="2574384"/>
          </a:xfrm>
          <a:prstGeom prst="rect">
            <a:avLst/>
          </a:prstGeom>
        </p:spPr>
      </p:pic>
      <p:sp>
        <p:nvSpPr>
          <p:cNvPr id="9" name="Text Box 3"/>
          <p:cNvSpPr txBox="1"/>
          <p:nvPr/>
        </p:nvSpPr>
        <p:spPr>
          <a:xfrm>
            <a:off x="4953000" y="5100955"/>
            <a:ext cx="3722298" cy="385445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en-US" sz="10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Selection 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</a:t>
            </a:r>
            <a:r>
              <a:rPr lang="en-US" sz="10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Civilian 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Chair performance report</a:t>
            </a:r>
            <a:endParaRPr lang="en-US" sz="9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3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533400"/>
            <a:ext cx="5068428" cy="5562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276600"/>
            <a:ext cx="3076575" cy="1752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343400" y="6183868"/>
            <a:ext cx="4402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https://www.usna.edu/CTL/index.php</a:t>
            </a:r>
          </a:p>
        </p:txBody>
      </p:sp>
    </p:spTree>
    <p:extLst>
      <p:ext uri="{BB962C8B-B14F-4D97-AF65-F5344CB8AC3E}">
        <p14:creationId xmlns:p14="http://schemas.microsoft.com/office/powerpoint/2010/main" val="106304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6214646"/>
            <a:ext cx="7772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https://www.usna.edu/Academics/Academic-Dean/Assessment/index.php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448512"/>
            <a:ext cx="4457700" cy="5723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200400"/>
            <a:ext cx="3228975" cy="212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907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3696736"/>
          </a:xfrm>
        </p:spPr>
        <p:txBody>
          <a:bodyPr>
            <a:normAutofit/>
          </a:bodyPr>
          <a:lstStyle/>
          <a:p>
            <a:r>
              <a:rPr lang="en-US" b="1" dirty="0" smtClean="0"/>
              <a:t>What Active Learning exercises did we do during this workshop?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06274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/>
          <p:nvPr/>
        </p:nvSpPr>
        <p:spPr>
          <a:xfrm>
            <a:off x="3810000" y="6248400"/>
            <a:ext cx="4749800" cy="228600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en-US" sz="10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Graph developed using Google Books </a:t>
            </a:r>
            <a:r>
              <a:rPr lang="en-US" sz="1000" i="1" dirty="0" err="1" smtClean="0">
                <a:latin typeface="Calibri" panose="020F0502020204030204" pitchFamily="34" charset="0"/>
              </a:rPr>
              <a:t>Ngram</a:t>
            </a:r>
            <a:r>
              <a:rPr lang="en-US" sz="1000" i="1" dirty="0" smtClean="0">
                <a:latin typeface="Calibri" panose="020F0502020204030204" pitchFamily="34" charset="0"/>
              </a:rPr>
              <a:t> </a:t>
            </a:r>
            <a:r>
              <a:rPr lang="en-US" sz="1000" i="1" dirty="0">
                <a:latin typeface="Calibri" panose="020F0502020204030204" pitchFamily="34" charset="0"/>
              </a:rPr>
              <a:t>Viewer (</a:t>
            </a:r>
            <a:r>
              <a:rPr lang="en-US" sz="1000" i="1" u="sng" dirty="0">
                <a:latin typeface="Calibri" panose="020F0502020204030204" pitchFamily="34" charset="0"/>
                <a:hlinkClick r:id="rId2"/>
              </a:rPr>
              <a:t>https://books.google.com/ngrams</a:t>
            </a:r>
            <a:r>
              <a:rPr lang="en-US" sz="1000" i="1" dirty="0">
                <a:latin typeface="Calibri" panose="020F0502020204030204" pitchFamily="34" charset="0"/>
              </a:rPr>
              <a:t>)</a:t>
            </a:r>
          </a:p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endParaRPr lang="en-US" sz="1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2466"/>
          <a:stretch/>
        </p:blipFill>
        <p:spPr>
          <a:xfrm>
            <a:off x="4800600" y="4919076"/>
            <a:ext cx="3697941" cy="12531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445" y="2246865"/>
            <a:ext cx="3888789" cy="2962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Image result for project based learn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61" y="2760876"/>
            <a:ext cx="3124200" cy="237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71035" y="5133530"/>
            <a:ext cx="3799258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i="1" dirty="0"/>
              <a:t>http://imcreativeteaching.blogspot.com/2014/05/the-8-essential-elements-of-project.html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Problem-Based and Project-Based Learning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4020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838200"/>
            <a:ext cx="6637468" cy="2895600"/>
          </a:xfrm>
        </p:spPr>
        <p:txBody>
          <a:bodyPr>
            <a:normAutofit fontScale="90000"/>
          </a:bodyPr>
          <a:lstStyle/>
          <a:p>
            <a:r>
              <a:rPr lang="en-US" sz="5400" b="1" dirty="0" smtClean="0"/>
              <a:t>A Brief History of Educational Theory: Case for Active Learning</a:t>
            </a:r>
            <a:endParaRPr lang="en-US" sz="5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r>
              <a:rPr lang="en-US" sz="4000" b="1" dirty="0"/>
              <a:t>I</a:t>
            </a:r>
            <a:r>
              <a:rPr lang="en-US" sz="4000" b="1" dirty="0" smtClean="0"/>
              <a:t>. An interactive Quiz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770597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66800"/>
            <a:ext cx="6637468" cy="1362075"/>
          </a:xfrm>
        </p:spPr>
        <p:txBody>
          <a:bodyPr/>
          <a:lstStyle/>
          <a:p>
            <a:r>
              <a:rPr lang="en-US" b="1" dirty="0" smtClean="0"/>
              <a:t>What is ACTIVE LEARNING?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2667000"/>
            <a:ext cx="6637467" cy="3120613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Learning by: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Doing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Discussing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Writing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Thinking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Engaging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141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True or False?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4400" dirty="0" smtClean="0"/>
              <a:t>Active Learning is a recent trend that is not yet supported by theoretical or applied research.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0027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1219200"/>
            <a:ext cx="3300984" cy="13716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False</a:t>
            </a:r>
            <a:endParaRPr lang="en-US" sz="6000" b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7" r="26967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4734630" y="2590800"/>
            <a:ext cx="3300573" cy="3061849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Active learning has its origins in the theoretical work of psychologist and learning theorist Jean Piaget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Brain-based learning research affirms (but rarely acknowledges) Piaget’s findings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Applied research testifies to the greater retention resulting from Active Learning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NSSE data demonstrates a correlation between student engagement and student success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56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True or False?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4400" dirty="0" smtClean="0"/>
              <a:t>The opposite of Active Learning is rote learning.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3802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1259</TotalTime>
  <Words>679</Words>
  <Application>Microsoft Office PowerPoint</Application>
  <PresentationFormat>On-screen Show (4:3)</PresentationFormat>
  <Paragraphs>116</Paragraphs>
  <Slides>38</Slides>
  <Notes>1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Century Gothic</vt:lpstr>
      <vt:lpstr>Courier New</vt:lpstr>
      <vt:lpstr>Times New Roman</vt:lpstr>
      <vt:lpstr>Wingdings 2</vt:lpstr>
      <vt:lpstr>Austin</vt:lpstr>
      <vt:lpstr>Teaching 101: Get the Gouge</vt:lpstr>
      <vt:lpstr>Heard around the lunch table</vt:lpstr>
      <vt:lpstr>Pedagogy and Curriculum</vt:lpstr>
      <vt:lpstr>Problem-Based and Project-Based Learning</vt:lpstr>
      <vt:lpstr>A Brief History of Educational Theory: Case for Active Learning</vt:lpstr>
      <vt:lpstr>What is ACTIVE LEARNING?</vt:lpstr>
      <vt:lpstr>True or False?</vt:lpstr>
      <vt:lpstr>False</vt:lpstr>
      <vt:lpstr>True or False?</vt:lpstr>
      <vt:lpstr>True</vt:lpstr>
      <vt:lpstr>True or False?</vt:lpstr>
      <vt:lpstr>True</vt:lpstr>
      <vt:lpstr>True or False</vt:lpstr>
      <vt:lpstr>True</vt:lpstr>
      <vt:lpstr>Brain Based Learning</vt:lpstr>
      <vt:lpstr>How do you learn?</vt:lpstr>
      <vt:lpstr>Does prior knowledge help you learn new material?</vt:lpstr>
      <vt:lpstr>LEARNING = MENTAL MODELS</vt:lpstr>
      <vt:lpstr>Prior Knowledge of Round</vt:lpstr>
      <vt:lpstr>For Learning to work</vt:lpstr>
      <vt:lpstr>What is the problem with short term (or working) memory?</vt:lpstr>
      <vt:lpstr>Long Term Memory Increases with Need</vt:lpstr>
      <vt:lpstr>Short Term Memory is Finite</vt:lpstr>
      <vt:lpstr>How can we get short term memories into long term memory?</vt:lpstr>
      <vt:lpstr>   Predicting: Make it Interesting</vt:lpstr>
      <vt:lpstr>Spaced retrieval</vt:lpstr>
      <vt:lpstr>   Self-Explaining</vt:lpstr>
      <vt:lpstr>Connecting </vt:lpstr>
      <vt:lpstr>Reflecting</vt:lpstr>
      <vt:lpstr>True or False?</vt:lpstr>
      <vt:lpstr>True</vt:lpstr>
      <vt:lpstr>Bloom’s Revised Taxonomy</vt:lpstr>
      <vt:lpstr>PowerPoint Presentation</vt:lpstr>
      <vt:lpstr>A Few Rules of Thumb</vt:lpstr>
      <vt:lpstr>USNA Values Teaching</vt:lpstr>
      <vt:lpstr>PowerPoint Presentation</vt:lpstr>
      <vt:lpstr>PowerPoint Presentation</vt:lpstr>
      <vt:lpstr>What Active Learning exercises did we do during this workshop?</vt:lpstr>
    </vt:vector>
  </TitlesOfParts>
  <Company>USNA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Active Learning</dc:title>
  <dc:creator>Windows User</dc:creator>
  <cp:lastModifiedBy>Crippes, Jacob 2ndLt USMC USNA Annapolis</cp:lastModifiedBy>
  <cp:revision>81</cp:revision>
  <cp:lastPrinted>2018-08-06T19:27:57Z</cp:lastPrinted>
  <dcterms:created xsi:type="dcterms:W3CDTF">2015-10-26T15:28:24Z</dcterms:created>
  <dcterms:modified xsi:type="dcterms:W3CDTF">2018-08-22T14:47:22Z</dcterms:modified>
</cp:coreProperties>
</file>