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Roboto Slab"/>
      <p:regular r:id="rId29"/>
      <p:bold r:id="rId30"/>
    </p:embeddedFont>
    <p:embeddedFont>
      <p:font typeface="Robo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Slab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regular.fntdata"/><Relationship Id="rId30" Type="http://schemas.openxmlformats.org/officeDocument/2006/relationships/font" Target="fonts/RobotoSlab-bold.fntdata"/><Relationship Id="rId11" Type="http://schemas.openxmlformats.org/officeDocument/2006/relationships/slide" Target="slides/slide7.xml"/><Relationship Id="rId33" Type="http://schemas.openxmlformats.org/officeDocument/2006/relationships/font" Target="fonts/Roboto-italic.fntdata"/><Relationship Id="rId10" Type="http://schemas.openxmlformats.org/officeDocument/2006/relationships/slide" Target="slides/slide6.xml"/><Relationship Id="rId32" Type="http://schemas.openxmlformats.org/officeDocument/2006/relationships/font" Target="fonts/Robot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3bc51b9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3bc51b9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3bc51b98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3bc51b98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3bc51b98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33bc51b98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3bc51b98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3bc51b98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3bc51b98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33bc51b98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3bc51b98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3bc51b98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3bc51b98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33bc51b98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3bc51b98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3bc51b98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ccd1736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ccd1736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79d5c992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79d5c992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a75bb7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aa75bb7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a75bb78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aa75bb78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aa75bb78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aa75bb78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aa75bb78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aa75bb78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b710d56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b710d56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3bc51b98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33bc51b98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3bc51b98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3bc51b98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e369c1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ae369c1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9d5c992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9d5c992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23bc34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23bc34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3bc51b98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3bc51b98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3bc51b98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3bc51b98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3bc51b98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3bc51b98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2">
  <p:cSld name="AUTOLAYOUT_21"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>
            <p:ph type="title"/>
          </p:nvPr>
        </p:nvSpPr>
        <p:spPr>
          <a:xfrm>
            <a:off x="836400" y="3032200"/>
            <a:ext cx="7490400" cy="157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AUTOLAYOUT_11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AUTOLAYOUT_20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AUTOLAYOUT_8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type="ctrTitle"/>
          </p:nvPr>
        </p:nvSpPr>
        <p:spPr>
          <a:xfrm>
            <a:off x="5901700" y="913500"/>
            <a:ext cx="2964600" cy="3316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AUTOLAYOUT_4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3">
  <p:cSld name="AUTOLAYOUT_23"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" name="Google Shape;82;p18"/>
          <p:cNvCxnSpPr/>
          <p:nvPr/>
        </p:nvCxnSpPr>
        <p:spPr>
          <a:xfrm rot="10800000">
            <a:off x="4737700" y="3883350"/>
            <a:ext cx="6627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18"/>
          <p:cNvSpPr txBox="1"/>
          <p:nvPr>
            <p:ph type="ctrTitle"/>
          </p:nvPr>
        </p:nvSpPr>
        <p:spPr>
          <a:xfrm>
            <a:off x="4612600" y="790575"/>
            <a:ext cx="3721800" cy="2800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AUTOLAYOUT_1"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9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0">
  <p:cSld name="AUTOLAYOUT_17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0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AUTOLAYOUT_13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0.jp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Relationship Id="rId5" Type="http://schemas.openxmlformats.org/officeDocument/2006/relationships/image" Target="../media/image18.jpg"/><Relationship Id="rId6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9.jpg"/><Relationship Id="rId5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2.jpg"/><Relationship Id="rId5" Type="http://schemas.openxmlformats.org/officeDocument/2006/relationships/image" Target="../media/image8.jpg"/><Relationship Id="rId6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FriendlyDimwittedHyrax-max-14mb.gif" id="103" name="Google Shape;103;p22"/>
          <p:cNvPicPr preferRelativeResize="0"/>
          <p:nvPr/>
        </p:nvPicPr>
        <p:blipFill rotWithShape="1">
          <a:blip r:embed="rId3">
            <a:alphaModFix/>
          </a:blip>
          <a:srcRect b="49" l="0" r="0" t="49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STS Group 2017.jpg" id="163" name="Google Shape;163;p31"/>
          <p:cNvPicPr preferRelativeResize="0"/>
          <p:nvPr/>
        </p:nvPicPr>
        <p:blipFill rotWithShape="1">
          <a:blip r:embed="rId3">
            <a:alphaModFix/>
          </a:blip>
          <a:srcRect b="0" l="16702" r="25644" t="0"/>
          <a:stretch/>
        </p:blipFill>
        <p:spPr>
          <a:xfrm>
            <a:off x="76200" y="70650"/>
            <a:ext cx="2162975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STS Helm.JPG" id="164" name="Google Shape;164;p31"/>
          <p:cNvPicPr preferRelativeResize="0"/>
          <p:nvPr/>
        </p:nvPicPr>
        <p:blipFill rotWithShape="1">
          <a:blip r:embed="rId4">
            <a:alphaModFix/>
          </a:blip>
          <a:srcRect b="0" l="25710" r="18783" t="0"/>
          <a:stretch/>
        </p:blipFill>
        <p:spPr>
          <a:xfrm>
            <a:off x="2287948" y="70650"/>
            <a:ext cx="2082486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-9195.JPG" id="165" name="Google Shape;165;p31"/>
          <p:cNvPicPr preferRelativeResize="0"/>
          <p:nvPr/>
        </p:nvPicPr>
        <p:blipFill rotWithShape="1">
          <a:blip r:embed="rId5">
            <a:alphaModFix/>
          </a:blip>
          <a:srcRect b="0" l="26953" r="40616" t="0"/>
          <a:stretch/>
        </p:blipFill>
        <p:spPr>
          <a:xfrm>
            <a:off x="4406450" y="70650"/>
            <a:ext cx="2162975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>
            <p:ph type="ctrTitle"/>
          </p:nvPr>
        </p:nvSpPr>
        <p:spPr>
          <a:xfrm>
            <a:off x="6643350" y="913500"/>
            <a:ext cx="2385900" cy="331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Offshore Sailing Training Squadron (OSTS)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type="title"/>
          </p:nvPr>
        </p:nvSpPr>
        <p:spPr>
          <a:xfrm>
            <a:off x="387900" y="2036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ELD</a:t>
            </a:r>
            <a:endParaRPr/>
          </a:p>
        </p:txBody>
      </p:sp>
      <p:sp>
        <p:nvSpPr>
          <p:cNvPr id="172" name="Google Shape;172;p32"/>
          <p:cNvSpPr txBox="1"/>
          <p:nvPr>
            <p:ph idx="1" type="body"/>
          </p:nvPr>
        </p:nvSpPr>
        <p:spPr>
          <a:xfrm>
            <a:off x="311700" y="1010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Naval Academy Women’s Network (NAWN).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Established in 2013.  Mentoring, networking, Lean-in Circles for staff and mids, women AND men.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Summer training blocks in concert with NOLS and IPO.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National Outdoor Leadership School (NOLS).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Relationship began in 2004 with SEAL selectees.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175-240 mids each summer.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WY backpacking, AK mountaineering &amp; backpacking, AK sea kayaking, Canadian Yukon Canoeing.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Highly popular and well-regarded.  Superlative feedback from the mids on its leadership value.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St. Benedict’s and Sisters Academy, NJ.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Fund for battlefield tours and military museum visits.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Combined effort with International Programs Office (IPO).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Vietnam summer 2019.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WN in Sweden 2016.png" id="177" name="Google Shape;177;p33"/>
          <p:cNvPicPr preferRelativeResize="0"/>
          <p:nvPr/>
        </p:nvPicPr>
        <p:blipFill rotWithShape="1">
          <a:blip r:embed="rId3">
            <a:alphaModFix/>
          </a:blip>
          <a:srcRect b="11976" l="0" r="0" t="11983"/>
          <a:stretch/>
        </p:blipFill>
        <p:spPr>
          <a:xfrm>
            <a:off x="545113" y="1643700"/>
            <a:ext cx="5541348" cy="280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WN Alumnae Football Field 2016.jpg" id="178" name="Google Shape;178;p33"/>
          <p:cNvPicPr preferRelativeResize="0"/>
          <p:nvPr/>
        </p:nvPicPr>
        <p:blipFill rotWithShape="1">
          <a:blip r:embed="rId4">
            <a:alphaModFix/>
          </a:blip>
          <a:srcRect b="12507" l="0" r="0" t="12507"/>
          <a:stretch/>
        </p:blipFill>
        <p:spPr>
          <a:xfrm>
            <a:off x="6162667" y="1643700"/>
            <a:ext cx="2436214" cy="1370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WN Meet Up Ogle 2017.png" id="179" name="Google Shape;179;p33"/>
          <p:cNvPicPr preferRelativeResize="0"/>
          <p:nvPr/>
        </p:nvPicPr>
        <p:blipFill rotWithShape="1">
          <a:blip r:embed="rId5">
            <a:alphaModFix/>
          </a:blip>
          <a:srcRect b="12479" l="0" r="0" t="12479"/>
          <a:stretch/>
        </p:blipFill>
        <p:spPr>
          <a:xfrm>
            <a:off x="6162662" y="3082620"/>
            <a:ext cx="2436222" cy="1370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3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Naval Academy Women’s Network (NAWN)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LS Group WY 2017.png" id="185" name="Google Shape;185;p34"/>
          <p:cNvPicPr preferRelativeResize="0"/>
          <p:nvPr/>
        </p:nvPicPr>
        <p:blipFill rotWithShape="1">
          <a:blip r:embed="rId3">
            <a:alphaModFix/>
          </a:blip>
          <a:srcRect b="0" l="10461" r="10461" t="0"/>
          <a:stretch/>
        </p:blipFill>
        <p:spPr>
          <a:xfrm>
            <a:off x="76200" y="76150"/>
            <a:ext cx="4115425" cy="391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LS WY" id="186" name="Google Shape;186;p34"/>
          <p:cNvPicPr preferRelativeResize="0"/>
          <p:nvPr/>
        </p:nvPicPr>
        <p:blipFill rotWithShape="1">
          <a:blip r:embed="rId4">
            <a:alphaModFix/>
          </a:blip>
          <a:srcRect b="9396" l="0" r="0" t="9388"/>
          <a:stretch/>
        </p:blipFill>
        <p:spPr>
          <a:xfrm>
            <a:off x="4230600" y="2538725"/>
            <a:ext cx="4190501" cy="2552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l Williamson NOLS WY 2017.png" id="187" name="Google Shape;187;p34"/>
          <p:cNvPicPr preferRelativeResize="0"/>
          <p:nvPr/>
        </p:nvPicPr>
        <p:blipFill rotWithShape="1">
          <a:blip r:embed="rId5">
            <a:alphaModFix/>
          </a:blip>
          <a:srcRect b="9392" l="0" r="0" t="17631"/>
          <a:stretch/>
        </p:blipFill>
        <p:spPr>
          <a:xfrm>
            <a:off x="4230600" y="76150"/>
            <a:ext cx="4190501" cy="229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4"/>
          <p:cNvSpPr txBox="1"/>
          <p:nvPr>
            <p:ph type="ctrTitle"/>
          </p:nvPr>
        </p:nvSpPr>
        <p:spPr>
          <a:xfrm>
            <a:off x="76200" y="3902100"/>
            <a:ext cx="4398300" cy="124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NOLS Wyoming Backpacking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K Sea Kayaking Jumping.jpg" id="193" name="Google Shape;193;p35"/>
          <p:cNvPicPr preferRelativeResize="0"/>
          <p:nvPr/>
        </p:nvPicPr>
        <p:blipFill rotWithShape="1">
          <a:blip r:embed="rId3">
            <a:alphaModFix/>
          </a:blip>
          <a:srcRect b="16201" l="0" r="0" t="16208"/>
          <a:stretch/>
        </p:blipFill>
        <p:spPr>
          <a:xfrm>
            <a:off x="545113" y="1643700"/>
            <a:ext cx="5541348" cy="280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ily Cecchini AK Sea Kayaking.jpg" id="194" name="Google Shape;194;p35"/>
          <p:cNvPicPr preferRelativeResize="0"/>
          <p:nvPr/>
        </p:nvPicPr>
        <p:blipFill rotWithShape="1">
          <a:blip r:embed="rId4">
            <a:alphaModFix/>
          </a:blip>
          <a:srcRect b="12507" l="0" r="0" t="12507"/>
          <a:stretch/>
        </p:blipFill>
        <p:spPr>
          <a:xfrm>
            <a:off x="6162667" y="1643700"/>
            <a:ext cx="2436214" cy="1370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K Sea Kayak Group Flags.jpg" id="195" name="Google Shape;195;p35"/>
          <p:cNvPicPr preferRelativeResize="0"/>
          <p:nvPr/>
        </p:nvPicPr>
        <p:blipFill rotWithShape="1">
          <a:blip r:embed="rId5">
            <a:alphaModFix/>
          </a:blip>
          <a:srcRect b="12479" l="0" r="0" t="12479"/>
          <a:stretch/>
        </p:blipFill>
        <p:spPr>
          <a:xfrm>
            <a:off x="6162662" y="3082620"/>
            <a:ext cx="2436221" cy="1370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NOLS Alaska Sea Kayaking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type="ctrTitle"/>
          </p:nvPr>
        </p:nvSpPr>
        <p:spPr>
          <a:xfrm>
            <a:off x="76200" y="3902100"/>
            <a:ext cx="4398300" cy="124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NOLS Wyoming Backpacking</a:t>
            </a:r>
            <a:endParaRPr sz="3600"/>
          </a:p>
        </p:txBody>
      </p:sp>
      <p:pic>
        <p:nvPicPr>
          <p:cNvPr descr="NOLS Glacier Climbing.JPG" id="202" name="Google Shape;202;p36"/>
          <p:cNvPicPr preferRelativeResize="0"/>
          <p:nvPr/>
        </p:nvPicPr>
        <p:blipFill rotWithShape="1">
          <a:blip r:embed="rId3">
            <a:alphaModFix/>
          </a:blip>
          <a:srcRect b="1471" l="0" r="0" t="23476"/>
          <a:stretch/>
        </p:blipFill>
        <p:spPr>
          <a:xfrm>
            <a:off x="4572000" y="2571750"/>
            <a:ext cx="457193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ily Peterson CO 2017.JPG" id="203" name="Google Shape;203;p36"/>
          <p:cNvPicPr preferRelativeResize="0"/>
          <p:nvPr/>
        </p:nvPicPr>
        <p:blipFill rotWithShape="1">
          <a:blip r:embed="rId4">
            <a:alphaModFix/>
          </a:blip>
          <a:srcRect b="12422" l="0" r="0" t="12429"/>
          <a:stretch/>
        </p:blipFill>
        <p:spPr>
          <a:xfrm>
            <a:off x="75" y="0"/>
            <a:ext cx="4571924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LS Glacier Group.JPG" id="204" name="Google Shape;204;p36"/>
          <p:cNvPicPr preferRelativeResize="0"/>
          <p:nvPr/>
        </p:nvPicPr>
        <p:blipFill rotWithShape="1">
          <a:blip r:embed="rId5">
            <a:alphaModFix/>
          </a:blip>
          <a:srcRect b="12495" l="0" r="0" t="12502"/>
          <a:stretch/>
        </p:blipFill>
        <p:spPr>
          <a:xfrm>
            <a:off x="75" y="2571749"/>
            <a:ext cx="4571924" cy="2571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LS Woods Group Shot CO.JPG" id="205" name="Google Shape;205;p36"/>
          <p:cNvPicPr preferRelativeResize="0"/>
          <p:nvPr/>
        </p:nvPicPr>
        <p:blipFill rotWithShape="1">
          <a:blip r:embed="rId6">
            <a:alphaModFix/>
          </a:blip>
          <a:srcRect b="12524" l="0" r="0" t="12524"/>
          <a:stretch/>
        </p:blipFill>
        <p:spPr>
          <a:xfrm>
            <a:off x="4572000" y="0"/>
            <a:ext cx="4571930" cy="257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te Bermel Denali.jpg" id="210" name="Google Shape;210;p37"/>
          <p:cNvPicPr preferRelativeResize="0"/>
          <p:nvPr/>
        </p:nvPicPr>
        <p:blipFill rotWithShape="1">
          <a:blip r:embed="rId3">
            <a:alphaModFix/>
          </a:blip>
          <a:srcRect b="0" l="7015" r="7015" t="0"/>
          <a:stretch/>
        </p:blipFill>
        <p:spPr>
          <a:xfrm>
            <a:off x="0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717325_10209069725155687_8457766047434403045_o (1).jpg" id="211" name="Google Shape;211;p37"/>
          <p:cNvPicPr preferRelativeResize="0"/>
          <p:nvPr/>
        </p:nvPicPr>
        <p:blipFill rotWithShape="1">
          <a:blip r:embed="rId4">
            <a:alphaModFix/>
          </a:blip>
          <a:srcRect b="0" l="7015" r="7015" t="0"/>
          <a:stretch/>
        </p:blipFill>
        <p:spPr>
          <a:xfrm>
            <a:off x="4581425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7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NOLS Denali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type="title"/>
          </p:nvPr>
        </p:nvSpPr>
        <p:spPr>
          <a:xfrm>
            <a:off x="387900" y="2036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ELD</a:t>
            </a:r>
            <a:endParaRPr/>
          </a:p>
        </p:txBody>
      </p:sp>
      <p:sp>
        <p:nvSpPr>
          <p:cNvPr id="218" name="Google Shape;218;p38"/>
          <p:cNvSpPr txBox="1"/>
          <p:nvPr>
            <p:ph idx="1" type="body"/>
          </p:nvPr>
        </p:nvSpPr>
        <p:spPr>
          <a:xfrm>
            <a:off x="311700" y="889775"/>
            <a:ext cx="8520600" cy="3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Naval Academy Leadership Conference (NALC).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Well-established program that now falls under ELD.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Staffed entirely with 1/C and 2/C midshipmen and over 150 additional volunteers during the conference.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 year of planning.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Over 400 delegates from other colleges and universities (civilian institutions as well as service academies).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50" y="2930075"/>
            <a:ext cx="2849050" cy="18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2950" y="2732075"/>
            <a:ext cx="3097524" cy="232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5875" y="2690987"/>
            <a:ext cx="3207063" cy="240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87900" y="1400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NOLS Feedback</a:t>
            </a:r>
            <a:endParaRPr/>
          </a:p>
        </p:txBody>
      </p:sp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311700" y="1137675"/>
            <a:ext cx="8520600" cy="3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“Unlike any leadership training I received at the Academy or during Navy summer training opportunities, NOLS teaches skills in an environment that puts them to the test in a very real way.”  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“There is no doubt in my mind that conquering the complexities of Alaska's Matanuska Glacier helped me conquer the complexities of combat in Iraq.”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“Of all the training I received while at USNA, my NOLS experience is the only event that I drew strength from while conducting combat operations along the Afghan-Pakistan border as a Combat Advisor to the Afghan National Security Forces.”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“I learned more about practical leadership in just a few days than I ever could have in other summer training programs.” 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“By far the best leadership experience I received while attending the U.S. Naval Academy.” </a:t>
            </a: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USNA Leadership Hub</a:t>
            </a:r>
            <a:endParaRPr/>
          </a:p>
        </p:txBody>
      </p:sp>
      <p:sp>
        <p:nvSpPr>
          <p:cNvPr id="233" name="Google Shape;233;p4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Cloud-based interface that integrates into one site the following: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Leadership curriculum metrics/assessments.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Access to leadership classroom content.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Leadership research.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Developmental survey results.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Feedback from summer training programs and athletic teams.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Faculty, staff, and coaches will be able to create events that midshipmen may  join.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Includes leadership development goals.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Graduates may access the hub after commissioning.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>
            <p:ph type="ctrTitle"/>
          </p:nvPr>
        </p:nvSpPr>
        <p:spPr>
          <a:xfrm>
            <a:off x="1680300" y="593475"/>
            <a:ext cx="5943000" cy="217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Center for Experiential Leadership Development (ELD)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LEAD Division, Luce Hall</a:t>
            </a:r>
            <a:endParaRPr sz="1800"/>
          </a:p>
        </p:txBody>
      </p:sp>
      <p:sp>
        <p:nvSpPr>
          <p:cNvPr id="109" name="Google Shape;109;p23"/>
          <p:cNvSpPr txBox="1"/>
          <p:nvPr>
            <p:ph idx="1" type="subTitle"/>
          </p:nvPr>
        </p:nvSpPr>
        <p:spPr>
          <a:xfrm>
            <a:off x="1680300" y="3412300"/>
            <a:ext cx="57834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 Maria “MJ” Pallotta, USMCR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pallotta@usna.edu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080850" cy="510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0"/>
            <a:ext cx="8368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91450"/>
            <a:ext cx="8368200" cy="49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ELD Vision 2025 and Beyond</a:t>
            </a:r>
            <a:endParaRPr/>
          </a:p>
        </p:txBody>
      </p:sp>
      <p:sp>
        <p:nvSpPr>
          <p:cNvPr id="260" name="Google Shape;260;p44"/>
          <p:cNvSpPr txBox="1"/>
          <p:nvPr>
            <p:ph idx="1" type="body"/>
          </p:nvPr>
        </p:nvSpPr>
        <p:spPr>
          <a:xfrm>
            <a:off x="387900" y="133469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With continued success and increased donor interest, ELD can grow well beyond its current scope and size: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Donor and Foundation interest - ELD Dinners.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Gettysburg - increasing publicity, ‘77 donations, and overall buzz &amp; interest.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Battlefield trips OCONUS.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2019 Vietnam trip with IPO.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Added benefit of cultural immersion (IPO mission / </a:t>
            </a:r>
            <a:r>
              <a:rPr i="1" lang="en"/>
              <a:t>Adaptable</a:t>
            </a:r>
            <a:r>
              <a:rPr lang="en"/>
              <a:t> midshipmen attribute).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Potential for future trips (2 per year).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permanent ELD positions: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Deputy Director.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Full-time AD position.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732035_10209069661074085_5680160501192495618_o.jpg" id="265" name="Google Shape;265;p45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5"/>
          <p:cNvSpPr txBox="1"/>
          <p:nvPr>
            <p:ph idx="4294967295" type="title"/>
          </p:nvPr>
        </p:nvSpPr>
        <p:spPr>
          <a:xfrm>
            <a:off x="449000" y="528575"/>
            <a:ext cx="3393600" cy="92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Questions?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>
            <a:off x="387900" y="1400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ELD</a:t>
            </a:r>
            <a:endParaRPr/>
          </a:p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269300" y="1258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Center functions as the bridge between leadership curricular programs and hands-on experiential leadership development programs at USNA.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ELD is </a:t>
            </a:r>
            <a:r>
              <a:rPr i="1" lang="en"/>
              <a:t>learning by doing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Based on the 20th century education theories of John Dewey, Benjamin Bloom, and David Kolb.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Three ELD domains, tied together through reflection and the Socratic method: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b="1" lang="en"/>
              <a:t>Cognitive</a:t>
            </a:r>
            <a:r>
              <a:rPr lang="en"/>
              <a:t> - acquiring information.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b="1" lang="en"/>
              <a:t>Affective </a:t>
            </a:r>
            <a:r>
              <a:rPr lang="en"/>
              <a:t>- emotional involvement and commitment.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b="1" lang="en"/>
              <a:t>Psychomotor</a:t>
            </a:r>
            <a:r>
              <a:rPr lang="en"/>
              <a:t> - physical engagement.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Kolb Cycle of Experiential Learning</a:t>
            </a:r>
            <a:endParaRPr/>
          </a:p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300" y="1536313"/>
            <a:ext cx="5366575" cy="29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title"/>
          </p:nvPr>
        </p:nvSpPr>
        <p:spPr>
          <a:xfrm>
            <a:off x="387900" y="1400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ELD History</a:t>
            </a:r>
            <a:endParaRPr/>
          </a:p>
        </p:txBody>
      </p:sp>
      <p:sp>
        <p:nvSpPr>
          <p:cNvPr id="128" name="Google Shape;128;p26"/>
          <p:cNvSpPr txBox="1"/>
          <p:nvPr>
            <p:ph idx="1" type="body"/>
          </p:nvPr>
        </p:nvSpPr>
        <p:spPr>
          <a:xfrm>
            <a:off x="311700" y="1052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The Experiential Leadership Development Program was established as a proof-of concept in 2011.  The Center for ELD was formally established in 2017 to meet the growing demand for ELD programs.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" sz="1400">
                <a:solidFill>
                  <a:srgbClr val="FFFFFF"/>
                </a:solidFill>
              </a:rPr>
              <a:t>Success of ‘77 Gettysburg Leadership Encounter (GLE), National Outdoor Leadership School (NOLS), Offshore Sailing Training Squadron (OSTS), Plebe Detail Leadership Training (LDEP), Naval Academy Women’s Network (NAWN), Outward Bound, etc.</a:t>
            </a:r>
            <a:endParaRPr sz="1400"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Ad hoc, time-consuming, and stove-piped processes led to a need for centralized execution.  </a:t>
            </a:r>
            <a:endParaRPr>
              <a:solidFill>
                <a:srgbClr val="FFFF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</a:pPr>
            <a:r>
              <a:rPr lang="en">
                <a:solidFill>
                  <a:srgbClr val="FFFFFF"/>
                </a:solidFill>
              </a:rPr>
              <a:t>Different people led each program.</a:t>
            </a:r>
            <a:endParaRPr>
              <a:solidFill>
                <a:srgbClr val="FFFFFF"/>
              </a:solidFill>
            </a:endParaRPr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</a:pPr>
            <a:r>
              <a:rPr lang="en">
                <a:solidFill>
                  <a:srgbClr val="FFFFFF"/>
                </a:solidFill>
              </a:rPr>
              <a:t>Leadership instructors are returned to the classroom.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●   </a:t>
            </a:r>
            <a:r>
              <a:rPr lang="en" sz="1600">
                <a:solidFill>
                  <a:srgbClr val="FFFFFF"/>
                </a:solidFill>
              </a:rPr>
              <a:t>Generous recent philanthropic donations enabled the creation of a Center for ELD.</a:t>
            </a:r>
            <a:endParaRPr sz="1600"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>
                <a:solidFill>
                  <a:srgbClr val="FFFFFF"/>
                </a:solidFill>
              </a:rPr>
              <a:t>Director and Ed Tech.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>
                <a:solidFill>
                  <a:srgbClr val="FFFFFF"/>
                </a:solidFill>
              </a:rPr>
              <a:t>More resources for midshipmen ELD programs throughout the year.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type="title"/>
          </p:nvPr>
        </p:nvSpPr>
        <p:spPr>
          <a:xfrm>
            <a:off x="387900" y="1400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ELD</a:t>
            </a:r>
            <a:endParaRPr/>
          </a:p>
        </p:txBody>
      </p:sp>
      <p:sp>
        <p:nvSpPr>
          <p:cNvPr id="134" name="Google Shape;134;p27"/>
          <p:cNvSpPr txBox="1"/>
          <p:nvPr>
            <p:ph idx="1" type="body"/>
          </p:nvPr>
        </p:nvSpPr>
        <p:spPr>
          <a:xfrm>
            <a:off x="269300" y="1258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Class of ‘77 Gettysburg Leadership Encounter (GLE).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Began as a Patriot League initiative with NAAA in 2012.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Widespread success; outstanding support from both NAAA and the Class of ‘77.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Outward Bound - Baltimore.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Third year of spring break hikes on the Appalachian Trail.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18 mids &amp; 18 veterans in 2018 &amp; 19. 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Block I training on land and Potomac River.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Future:  Day trips to Baltimore for ropes courses.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Offshore Sailing Training Squadron (OSTS).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Well-established program.  Experiential leadership at its best.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~260 midshipmen each summer.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sburg at the Angle.JPG" id="139" name="Google Shape;139;p28"/>
          <p:cNvPicPr preferRelativeResize="0"/>
          <p:nvPr/>
        </p:nvPicPr>
        <p:blipFill rotWithShape="1">
          <a:blip r:embed="rId3">
            <a:alphaModFix/>
          </a:blip>
          <a:srcRect b="0" l="5484" r="5484" t="0"/>
          <a:stretch/>
        </p:blipFill>
        <p:spPr>
          <a:xfrm>
            <a:off x="0" y="0"/>
            <a:ext cx="3054584" cy="257469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G_3021.JPG" id="140" name="Google Shape;140;p28"/>
          <p:cNvPicPr preferRelativeResize="0"/>
          <p:nvPr/>
        </p:nvPicPr>
        <p:blipFill rotWithShape="1">
          <a:blip r:embed="rId4">
            <a:alphaModFix/>
          </a:blip>
          <a:srcRect b="0" l="5507" r="5516" t="0"/>
          <a:stretch/>
        </p:blipFill>
        <p:spPr>
          <a:xfrm>
            <a:off x="3054592" y="0"/>
            <a:ext cx="3054592" cy="257470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ettysburg.jpg" id="141" name="Google Shape;141;p28"/>
          <p:cNvPicPr preferRelativeResize="0"/>
          <p:nvPr/>
        </p:nvPicPr>
        <p:blipFill rotWithShape="1">
          <a:blip r:embed="rId5">
            <a:alphaModFix/>
          </a:blip>
          <a:srcRect b="0" l="10851" r="10851" t="0"/>
          <a:stretch/>
        </p:blipFill>
        <p:spPr>
          <a:xfrm>
            <a:off x="6109175" y="0"/>
            <a:ext cx="3034826" cy="2574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28"/>
          <p:cNvSpPr txBox="1"/>
          <p:nvPr>
            <p:ph type="title"/>
          </p:nvPr>
        </p:nvSpPr>
        <p:spPr>
          <a:xfrm>
            <a:off x="836400" y="3032200"/>
            <a:ext cx="7490400" cy="157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Gettysburg Leadership Encounter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 Spring Break with Gear 2017.jpg" id="147" name="Google Shape;147;p29"/>
          <p:cNvPicPr preferRelativeResize="0"/>
          <p:nvPr/>
        </p:nvPicPr>
        <p:blipFill rotWithShape="1">
          <a:blip r:embed="rId3">
            <a:alphaModFix/>
          </a:blip>
          <a:srcRect b="0" l="1644" r="1634" t="0"/>
          <a:stretch/>
        </p:blipFill>
        <p:spPr>
          <a:xfrm>
            <a:off x="0" y="-1"/>
            <a:ext cx="4562575" cy="3980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ash Khatavkar OB.jpg" id="148" name="Google Shape;148;p29"/>
          <p:cNvPicPr preferRelativeResize="0"/>
          <p:nvPr/>
        </p:nvPicPr>
        <p:blipFill rotWithShape="1">
          <a:blip r:embed="rId4">
            <a:alphaModFix/>
          </a:blip>
          <a:srcRect b="20924" l="0" r="0" t="20918"/>
          <a:stretch/>
        </p:blipFill>
        <p:spPr>
          <a:xfrm>
            <a:off x="4581425" y="-1"/>
            <a:ext cx="4562576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Outward Bound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Spring Break Hike</a:t>
            </a:r>
            <a:endParaRPr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 Spring Break on Snow 2017.JPG" id="154" name="Google Shape;154;p30"/>
          <p:cNvPicPr preferRelativeResize="0"/>
          <p:nvPr/>
        </p:nvPicPr>
        <p:blipFill rotWithShape="1">
          <a:blip r:embed="rId3">
            <a:alphaModFix/>
          </a:blip>
          <a:srcRect b="11270" l="0" r="0" t="11270"/>
          <a:stretch/>
        </p:blipFill>
        <p:spPr>
          <a:xfrm>
            <a:off x="513012" y="1450323"/>
            <a:ext cx="2720686" cy="1580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 Spring Break Group 2017.JPG" id="155" name="Google Shape;155;p30"/>
          <p:cNvPicPr preferRelativeResize="0"/>
          <p:nvPr/>
        </p:nvPicPr>
        <p:blipFill rotWithShape="1">
          <a:blip r:embed="rId4">
            <a:alphaModFix/>
          </a:blip>
          <a:srcRect b="11270" l="0" r="0" t="11270"/>
          <a:stretch/>
        </p:blipFill>
        <p:spPr>
          <a:xfrm>
            <a:off x="513044" y="3107125"/>
            <a:ext cx="2720666" cy="1580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 Appalacian Trail 2017.JPG" id="156" name="Google Shape;156;p30"/>
          <p:cNvPicPr preferRelativeResize="0"/>
          <p:nvPr/>
        </p:nvPicPr>
        <p:blipFill rotWithShape="1">
          <a:blip r:embed="rId5">
            <a:alphaModFix/>
          </a:blip>
          <a:srcRect b="0" l="19377" r="34164" t="0"/>
          <a:stretch/>
        </p:blipFill>
        <p:spPr>
          <a:xfrm>
            <a:off x="6625613" y="1450325"/>
            <a:ext cx="2005376" cy="3237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 Spring Break Tent.JPG" id="157" name="Google Shape;157;p30"/>
          <p:cNvPicPr preferRelativeResize="0"/>
          <p:nvPr/>
        </p:nvPicPr>
        <p:blipFill rotWithShape="1">
          <a:blip r:embed="rId6">
            <a:alphaModFix/>
          </a:blip>
          <a:srcRect b="0" l="12472" r="12480" t="0"/>
          <a:stretch/>
        </p:blipFill>
        <p:spPr>
          <a:xfrm>
            <a:off x="3309913" y="1450325"/>
            <a:ext cx="3239506" cy="32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Outward Bound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